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BBF59B8_A78688AD.xml" ContentType="application/vnd.ms-powerpoint.comments+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4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47.xml" ContentType="application/vnd.openxmlformats-officedocument.presentationml.tags+xml"/>
  <Override PartName="/ppt/notesSlides/notesSlide61.xml" ContentType="application/vnd.openxmlformats-officedocument.presentationml.notesSlide+xml"/>
  <Override PartName="/ppt/tags/tag48.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49.xml" ContentType="application/vnd.openxmlformats-officedocument.presentationml.tags+xml"/>
  <Override PartName="/ppt/notesSlides/notesSlide9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95.xml" ContentType="application/vnd.openxmlformats-officedocument.presentationml.notesSlide+xml"/>
  <Override PartName="/ppt/tags/tag52.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47"/>
  </p:notesMasterIdLst>
  <p:sldIdLst>
    <p:sldId id="2076138295" r:id="rId8"/>
    <p:sldId id="2076138301" r:id="rId9"/>
    <p:sldId id="2076138387" r:id="rId10"/>
    <p:sldId id="2076138325" r:id="rId11"/>
    <p:sldId id="280" r:id="rId12"/>
    <p:sldId id="2076138335" r:id="rId13"/>
    <p:sldId id="2076138337" r:id="rId14"/>
    <p:sldId id="2076138336" r:id="rId15"/>
    <p:sldId id="2076138338" r:id="rId16"/>
    <p:sldId id="2076138340" r:id="rId17"/>
    <p:sldId id="2076138341" r:id="rId18"/>
    <p:sldId id="2076138342" r:id="rId19"/>
    <p:sldId id="2076138343" r:id="rId20"/>
    <p:sldId id="2076138339" r:id="rId21"/>
    <p:sldId id="2076138344" r:id="rId22"/>
    <p:sldId id="2076138326" r:id="rId23"/>
    <p:sldId id="10052" r:id="rId24"/>
    <p:sldId id="2076138332" r:id="rId25"/>
    <p:sldId id="2076138333" r:id="rId26"/>
    <p:sldId id="2076138327" r:id="rId27"/>
    <p:sldId id="2076137318" r:id="rId28"/>
    <p:sldId id="2076138345" r:id="rId29"/>
    <p:sldId id="2076138346" r:id="rId30"/>
    <p:sldId id="2076138347" r:id="rId31"/>
    <p:sldId id="2076137912" r:id="rId32"/>
    <p:sldId id="2076137391" r:id="rId33"/>
    <p:sldId id="2076138364" r:id="rId34"/>
    <p:sldId id="2076138334" r:id="rId35"/>
    <p:sldId id="2076138360" r:id="rId36"/>
    <p:sldId id="2076138363" r:id="rId37"/>
    <p:sldId id="2076138313" r:id="rId38"/>
    <p:sldId id="2076138366" r:id="rId39"/>
    <p:sldId id="2076138365" r:id="rId40"/>
    <p:sldId id="2076138368" r:id="rId41"/>
    <p:sldId id="2076138369" r:id="rId42"/>
    <p:sldId id="2076138394" r:id="rId43"/>
    <p:sldId id="2076138395" r:id="rId44"/>
    <p:sldId id="2076138403" r:id="rId45"/>
    <p:sldId id="2076138367" r:id="rId46"/>
    <p:sldId id="2076138324" r:id="rId47"/>
    <p:sldId id="2076138372" r:id="rId48"/>
    <p:sldId id="2076138402" r:id="rId49"/>
    <p:sldId id="2076138371" r:id="rId50"/>
    <p:sldId id="2076138373" r:id="rId51"/>
    <p:sldId id="2076138386" r:id="rId52"/>
    <p:sldId id="2076138390" r:id="rId53"/>
    <p:sldId id="2076138406" r:id="rId54"/>
    <p:sldId id="2076138407" r:id="rId55"/>
    <p:sldId id="2076138405" r:id="rId56"/>
    <p:sldId id="2076138408" r:id="rId57"/>
    <p:sldId id="2076138413" r:id="rId58"/>
    <p:sldId id="2076138409" r:id="rId59"/>
    <p:sldId id="2076138410" r:id="rId60"/>
    <p:sldId id="2076138411" r:id="rId61"/>
    <p:sldId id="2076138412" r:id="rId62"/>
    <p:sldId id="2076138385" r:id="rId63"/>
    <p:sldId id="2076138370" r:id="rId64"/>
    <p:sldId id="2076138375" r:id="rId65"/>
    <p:sldId id="2076138377" r:id="rId66"/>
    <p:sldId id="2076138388" r:id="rId67"/>
    <p:sldId id="2076138389" r:id="rId68"/>
    <p:sldId id="2076138391" r:id="rId69"/>
    <p:sldId id="2076138378" r:id="rId70"/>
    <p:sldId id="2076138379" r:id="rId71"/>
    <p:sldId id="2076138380" r:id="rId72"/>
    <p:sldId id="2076138381" r:id="rId73"/>
    <p:sldId id="2076138400" r:id="rId74"/>
    <p:sldId id="2076138401" r:id="rId75"/>
    <p:sldId id="2076138404" r:id="rId76"/>
    <p:sldId id="2076138374" r:id="rId77"/>
    <p:sldId id="2076137106" r:id="rId78"/>
    <p:sldId id="2076137401" r:id="rId79"/>
    <p:sldId id="2076138362" r:id="rId80"/>
    <p:sldId id="2076137404" r:id="rId81"/>
    <p:sldId id="2076137406" r:id="rId82"/>
    <p:sldId id="2076137405" r:id="rId83"/>
    <p:sldId id="2076138330" r:id="rId84"/>
    <p:sldId id="2076138302" r:id="rId85"/>
    <p:sldId id="2076138382" r:id="rId86"/>
    <p:sldId id="2076138383" r:id="rId87"/>
    <p:sldId id="2076138384" r:id="rId88"/>
    <p:sldId id="2076138392" r:id="rId89"/>
    <p:sldId id="2076138393" r:id="rId90"/>
    <p:sldId id="2076138397" r:id="rId91"/>
    <p:sldId id="2076138396" r:id="rId92"/>
    <p:sldId id="2076138399" r:id="rId93"/>
    <p:sldId id="1370" r:id="rId94"/>
    <p:sldId id="1841" r:id="rId95"/>
    <p:sldId id="2076138328" r:id="rId96"/>
    <p:sldId id="2076137739" r:id="rId97"/>
    <p:sldId id="2076138331" r:id="rId98"/>
    <p:sldId id="2076138359" r:id="rId99"/>
    <p:sldId id="2076138307" r:id="rId100"/>
    <p:sldId id="2076138310" r:id="rId101"/>
    <p:sldId id="2076138308" r:id="rId102"/>
    <p:sldId id="2449" r:id="rId103"/>
    <p:sldId id="2076137913" r:id="rId104"/>
    <p:sldId id="2076138309" r:id="rId105"/>
    <p:sldId id="2076138351" r:id="rId106"/>
    <p:sldId id="2076138349" r:id="rId107"/>
    <p:sldId id="2076138352" r:id="rId108"/>
    <p:sldId id="2076138348" r:id="rId109"/>
    <p:sldId id="2076138350" r:id="rId110"/>
    <p:sldId id="2076138314" r:id="rId111"/>
    <p:sldId id="2076138315" r:id="rId112"/>
    <p:sldId id="2076138318" r:id="rId113"/>
    <p:sldId id="2076138319" r:id="rId114"/>
    <p:sldId id="2076138316" r:id="rId115"/>
    <p:sldId id="2076138317" r:id="rId116"/>
    <p:sldId id="2076138320" r:id="rId117"/>
    <p:sldId id="2076138321" r:id="rId118"/>
    <p:sldId id="2076138354" r:id="rId119"/>
    <p:sldId id="2076138355" r:id="rId120"/>
    <p:sldId id="2076138353" r:id="rId121"/>
    <p:sldId id="2076138322" r:id="rId122"/>
    <p:sldId id="2076138323" r:id="rId123"/>
    <p:sldId id="2076138356" r:id="rId124"/>
    <p:sldId id="2076138357" r:id="rId125"/>
    <p:sldId id="2076138358" r:id="rId126"/>
    <p:sldId id="2076137914" r:id="rId127"/>
    <p:sldId id="2452" r:id="rId128"/>
    <p:sldId id="2076138312" r:id="rId129"/>
    <p:sldId id="2076138329" r:id="rId130"/>
    <p:sldId id="2076138298" r:id="rId131"/>
    <p:sldId id="2076138299" r:id="rId132"/>
    <p:sldId id="2076138300" r:id="rId133"/>
    <p:sldId id="1387" r:id="rId134"/>
    <p:sldId id="2076138263" r:id="rId135"/>
    <p:sldId id="1385" r:id="rId136"/>
    <p:sldId id="2076138304" r:id="rId137"/>
    <p:sldId id="2076138305" r:id="rId138"/>
    <p:sldId id="2076138306" r:id="rId139"/>
    <p:sldId id="2076138270" r:id="rId140"/>
    <p:sldId id="2076138208" r:id="rId141"/>
    <p:sldId id="2076138271" r:id="rId142"/>
    <p:sldId id="2076138209" r:id="rId143"/>
    <p:sldId id="2076138236" r:id="rId144"/>
    <p:sldId id="2076138225" r:id="rId145"/>
    <p:sldId id="2076138226"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 id="2076138325"/>
            <p14:sldId id="280"/>
            <p14:sldId id="2076138335"/>
            <p14:sldId id="2076138337"/>
            <p14:sldId id="2076138336"/>
            <p14:sldId id="2076138338"/>
            <p14:sldId id="2076138340"/>
            <p14:sldId id="2076138341"/>
            <p14:sldId id="2076138342"/>
            <p14:sldId id="2076138343"/>
            <p14:sldId id="2076138339"/>
            <p14:sldId id="2076138344"/>
            <p14:sldId id="2076138326"/>
            <p14:sldId id="10052"/>
            <p14:sldId id="2076138332"/>
            <p14:sldId id="2076138333"/>
            <p14:sldId id="2076138327"/>
            <p14:sldId id="2076137318"/>
            <p14:sldId id="2076138345"/>
            <p14:sldId id="2076138346"/>
            <p14:sldId id="2076138347"/>
            <p14:sldId id="2076137912"/>
            <p14:sldId id="2076137391"/>
            <p14:sldId id="2076138364"/>
            <p14:sldId id="2076138334"/>
            <p14:sldId id="2076138360"/>
            <p14:sldId id="2076138363"/>
            <p14:sldId id="2076138313"/>
            <p14:sldId id="2076138366"/>
            <p14:sldId id="2076138365"/>
            <p14:sldId id="2076138368"/>
            <p14:sldId id="2076138369"/>
            <p14:sldId id="2076138394"/>
            <p14:sldId id="2076138395"/>
            <p14:sldId id="2076138403"/>
            <p14:sldId id="2076138367"/>
            <p14:sldId id="2076138324"/>
            <p14:sldId id="2076138372"/>
            <p14:sldId id="2076138402"/>
            <p14:sldId id="2076138371"/>
            <p14:sldId id="2076138373"/>
            <p14:sldId id="2076138386"/>
            <p14:sldId id="2076138390"/>
            <p14:sldId id="2076138406"/>
            <p14:sldId id="2076138407"/>
            <p14:sldId id="2076138405"/>
            <p14:sldId id="2076138408"/>
            <p14:sldId id="2076138413"/>
            <p14:sldId id="2076138409"/>
            <p14:sldId id="2076138410"/>
            <p14:sldId id="2076138411"/>
            <p14:sldId id="2076138412"/>
            <p14:sldId id="2076138385"/>
            <p14:sldId id="2076138370"/>
            <p14:sldId id="2076138375"/>
            <p14:sldId id="2076138377"/>
            <p14:sldId id="2076138388"/>
            <p14:sldId id="2076138389"/>
            <p14:sldId id="2076138391"/>
            <p14:sldId id="2076138378"/>
            <p14:sldId id="2076138379"/>
            <p14:sldId id="2076138380"/>
            <p14:sldId id="2076138381"/>
            <p14:sldId id="2076138400"/>
            <p14:sldId id="2076138401"/>
            <p14:sldId id="2076138404"/>
            <p14:sldId id="2076138374"/>
            <p14:sldId id="2076137106"/>
            <p14:sldId id="2076137401"/>
            <p14:sldId id="2076138362"/>
            <p14:sldId id="2076137404"/>
            <p14:sldId id="2076137406"/>
            <p14:sldId id="2076137405"/>
            <p14:sldId id="2076138330"/>
            <p14:sldId id="2076138302"/>
            <p14:sldId id="2076138382"/>
            <p14:sldId id="2076138383"/>
            <p14:sldId id="2076138384"/>
            <p14:sldId id="2076138392"/>
            <p14:sldId id="2076138393"/>
            <p14:sldId id="2076138397"/>
            <p14:sldId id="2076138396"/>
            <p14:sldId id="2076138399"/>
            <p14:sldId id="1370"/>
            <p14:sldId id="1841"/>
            <p14:sldId id="2076138328"/>
            <p14:sldId id="2076137739"/>
            <p14:sldId id="2076138331"/>
            <p14:sldId id="2076138359"/>
            <p14:sldId id="2076138307"/>
            <p14:sldId id="2076138310"/>
            <p14:sldId id="2076138308"/>
            <p14:sldId id="2449"/>
            <p14:sldId id="2076137913"/>
            <p14:sldId id="2076138309"/>
            <p14:sldId id="2076138351"/>
            <p14:sldId id="2076138349"/>
            <p14:sldId id="2076138352"/>
            <p14:sldId id="2076138348"/>
            <p14:sldId id="2076138350"/>
            <p14:sldId id="2076138314"/>
            <p14:sldId id="2076138315"/>
            <p14:sldId id="2076138318"/>
            <p14:sldId id="2076138319"/>
            <p14:sldId id="2076138316"/>
            <p14:sldId id="2076138317"/>
            <p14:sldId id="2076138320"/>
            <p14:sldId id="2076138321"/>
            <p14:sldId id="2076138354"/>
            <p14:sldId id="2076138355"/>
            <p14:sldId id="2076138353"/>
            <p14:sldId id="2076138322"/>
            <p14:sldId id="2076138323"/>
            <p14:sldId id="2076138356"/>
            <p14:sldId id="2076138357"/>
            <p14:sldId id="2076138358"/>
            <p14:sldId id="2076137914"/>
            <p14:sldId id="2452"/>
            <p14:sldId id="2076138312"/>
            <p14:sldId id="2076138329"/>
            <p14:sldId id="2076138298"/>
            <p14:sldId id="2076138299"/>
            <p14:sldId id="2076138300"/>
            <p14:sldId id="1387"/>
            <p14:sldId id="2076138263"/>
            <p14:sldId id="1385"/>
            <p14:sldId id="2076138304"/>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theme" Target="theme/theme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customXml" Target="../customXml/item3.xml"/></Relationships>
</file>

<file path=ppt/comments/modernComment_7BBF59B8_A78688AD.xml><?xml version="1.0" encoding="utf-8"?>
<p188:cmLst xmlns:a="http://schemas.openxmlformats.org/drawingml/2006/main" xmlns:r="http://schemas.openxmlformats.org/officeDocument/2006/relationships" xmlns:p188="http://schemas.microsoft.com/office/powerpoint/2018/8/main">
  <p188:cm id="{BA717805-78A4-492F-BB8A-097EB58705C9}"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kusto/query/function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kusto/query/functions/user-defined-function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6/19/2021 10:50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3763576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344380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https://docs.microsoft.com/en-us/azure/azure-monitor/logs/logs-dedicated-clusters</a:t>
            </a:r>
          </a:p>
          <a:p>
            <a:endParaRPr lang="en-US" dirty="0"/>
          </a:p>
          <a:p>
            <a:r>
              <a:rPr lang="en-US" dirty="0"/>
              <a:t>https://azure.microsoft.com/en-us/updates/dedicated-clusters-for-azure-monitor-log-analytics-with-cmk-lockbox/</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194899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731542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4184205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643905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300754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773012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268633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696970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10:50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579900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43613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1816493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2229288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895148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54113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2426599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545795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2376117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118549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905985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291986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954795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757578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3599395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2606924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1654244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1481373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59</a:t>
            </a:fld>
            <a:endParaRPr lang="en-US"/>
          </a:p>
        </p:txBody>
      </p:sp>
    </p:spTree>
    <p:extLst>
      <p:ext uri="{BB962C8B-B14F-4D97-AF65-F5344CB8AC3E}">
        <p14:creationId xmlns:p14="http://schemas.microsoft.com/office/powerpoint/2010/main" val="1195306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37406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https://docs.microsoft.com/en-us/compliance/regulatory/offering-home?view=o365-worldwide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3047975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1675086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2383616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785501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265536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3355179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426307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https://docs.microsoft.com/en-us/azure/automation/how-to/region-mappings</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9911163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201324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4199010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10:50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4607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https://docs.microsoft.com/en-us/azure/azure-monitor/monitor-reference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10:50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754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https://docs.microsoft.com/en-us/azure/kusto/query/functions/user-defined-functions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10:50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447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10:50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10:50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6/19/2021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105</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Log Analytics is a tool in the Azure portal to edit and run log queries from data collected by Azure Monitor Logs and interactively analyze their results. You can use Log Analytics queries to retrieve records matching particular criteria, identify trends, analyze patterns, and provide a variety of insights into your data.</a:t>
            </a:r>
          </a:p>
          <a:p>
            <a:endParaRPr lang="en-US" b="0" i="0" dirty="0">
              <a:effectLst/>
              <a:latin typeface="Crimson Pro"/>
            </a:endParaRPr>
          </a:p>
          <a:p>
            <a:r>
              <a:rPr lang="en-US" b="0" i="0" dirty="0">
                <a:effectLst/>
                <a:latin typeface="Crimson Pro"/>
              </a:rPr>
              <a:t>It can be considered as the basic management unit of Azure Monitor Logs. It is used to collect data from various sources such as Azure Virtual Machines, Windows or Linux Virtual Machines, Azure Resources in a subscription, etc. You may have different resources under different subscriptions and various Azure Monitors to monitor them. An Azure Log Analytics Workspace is a logical storage unit in Azure where all log data generated by Azure Monitors are stored. Azure Log Analytics Workspace makes it easier for us to manage the log data that is collected from various data sources like Azure Virtual Machines.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10:50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799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https://docs.microsoft.com/en-us/azure/azure-monitor/logs/data-platform-logs</a:t>
            </a:r>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9994070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10:50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6/19/2021 10:50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6/19/2021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6/19/2021 10:50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Saturday, June 19,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Saturday, June 19,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Saturday, June 19,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Saturday, June 19,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Saturday, June 19,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Saturday, June 19,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Saturday, June 19,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Saturday, June 19,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Saturday, June 19,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Saturday, June 19,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Saturday, June 19,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Saturday, June 19,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1.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67.xml"/><Relationship Id="rId5" Type="http://schemas.openxmlformats.org/officeDocument/2006/relationships/image" Target="../media/image75.svg"/><Relationship Id="rId4" Type="http://schemas.openxmlformats.org/officeDocument/2006/relationships/image" Target="../media/image74.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3.xml"/><Relationship Id="rId1" Type="http://schemas.openxmlformats.org/officeDocument/2006/relationships/slideLayout" Target="../slideLayouts/slideLayout68.xml"/></Relationships>
</file>

<file path=ppt/slides/_rels/slide1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8.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59.xml"/><Relationship Id="rId1" Type="http://schemas.openxmlformats.org/officeDocument/2006/relationships/tags" Target="../tags/tag4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7.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9.xml"/><Relationship Id="rId1" Type="http://schemas.openxmlformats.org/officeDocument/2006/relationships/tags" Target="../tags/tag52.xml"/></Relationships>
</file>

<file path=ppt/slides/_rels/slide13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98.xml"/><Relationship Id="rId1" Type="http://schemas.openxmlformats.org/officeDocument/2006/relationships/slideLayout" Target="../slideLayouts/slideLayout36.xml"/><Relationship Id="rId4" Type="http://schemas.openxmlformats.org/officeDocument/2006/relationships/image" Target="../media/image80.png"/></Relationships>
</file>

<file path=ppt/slides/_rels/slide1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2.png"/><Relationship Id="rId1" Type="http://schemas.openxmlformats.org/officeDocument/2006/relationships/slideLayout" Target="../slideLayouts/slideLayout48.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sv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7BBF59B8_A78688AD.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9.xml"/><Relationship Id="rId1" Type="http://schemas.openxmlformats.org/officeDocument/2006/relationships/themeOverride" Target="../theme/themeOverride1.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66.xml"/><Relationship Id="rId4" Type="http://schemas.openxmlformats.org/officeDocument/2006/relationships/image" Target="../media/image6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IoT Security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684" y="2171828"/>
            <a:ext cx="3986876" cy="366361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Agent-based</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56810605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21" y="1212009"/>
            <a:ext cx="10335858" cy="4772494"/>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configure Azure Defender solutions</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2567742589"/>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Security Center + Azure Defender</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39031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endParaRPr lang="en-US" sz="16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Sentinel + Azure Defender</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223010"/>
            <a:ext cx="10322440" cy="526923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Cloud Security is a top priority at Microsoft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invests more than USD 1 billion annually on cybersecurity research and development.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employs more than 3,500 security experts who are dedicated to data security and privacy.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has more certifications than any other cloud provider.</a:t>
            </a:r>
          </a:p>
          <a:p>
            <a:pPr lvl="0" defTabSz="797968">
              <a:spcBef>
                <a:spcPct val="0"/>
              </a:spcBef>
              <a:spcAft>
                <a:spcPts val="800"/>
              </a:spcAft>
              <a:defRPr/>
            </a:pPr>
            <a:endParaRPr lang="en-US" sz="1800" dirty="0">
              <a:ln w="3175">
                <a:noFill/>
              </a:ln>
              <a:cs typeface="Segoe UI Semibold"/>
            </a:endParaRPr>
          </a:p>
        </p:txBody>
      </p:sp>
      <p:pic>
        <p:nvPicPr>
          <p:cNvPr id="1026" name="Picture 2" descr="ISO/IEC">
            <a:extLst>
              <a:ext uri="{FF2B5EF4-FFF2-40B4-BE49-F238E27FC236}">
                <a16:creationId xmlns:a16="http://schemas.microsoft.com/office/drawing/2014/main" id="{C76B0BB4-B858-435D-8F2F-0A2023B8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7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A/CCm">
            <a:extLst>
              <a:ext uri="{FF2B5EF4-FFF2-40B4-BE49-F238E27FC236}">
                <a16:creationId xmlns:a16="http://schemas.microsoft.com/office/drawing/2014/main" id="{24A3FAA1-5FD3-4292-9ECF-C3F876080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65"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R">
            <a:extLst>
              <a:ext uri="{FF2B5EF4-FFF2-40B4-BE49-F238E27FC236}">
                <a16:creationId xmlns:a16="http://schemas.microsoft.com/office/drawing/2014/main" id="{9561381D-CCEB-4BED-83DD-AF3BD6E3E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JIS">
            <a:extLst>
              <a:ext uri="{FF2B5EF4-FFF2-40B4-BE49-F238E27FC236}">
                <a16:creationId xmlns:a16="http://schemas.microsoft.com/office/drawing/2014/main" id="{0CCE4458-1A5B-4E1C-83AF-8F86F579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4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PAA">
            <a:extLst>
              <a:ext uri="{FF2B5EF4-FFF2-40B4-BE49-F238E27FC236}">
                <a16:creationId xmlns:a16="http://schemas.microsoft.com/office/drawing/2014/main" id="{B69F103F-D5E5-4B48-89F6-AFB8B770D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001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RS 1075">
            <a:extLst>
              <a:ext uri="{FF2B5EF4-FFF2-40B4-BE49-F238E27FC236}">
                <a16:creationId xmlns:a16="http://schemas.microsoft.com/office/drawing/2014/main" id="{9DF05D9C-352E-416D-B6F3-EF8B955A9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655"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747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161631254"/>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Defender</a:t>
                      </a:r>
                      <a:b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Log Analytics</a:t>
            </a:r>
          </a:p>
        </p:txBody>
      </p:sp>
    </p:spTree>
    <p:extLst>
      <p:ext uri="{BB962C8B-B14F-4D97-AF65-F5344CB8AC3E}">
        <p14:creationId xmlns:p14="http://schemas.microsoft.com/office/powerpoint/2010/main" val="28106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Log Analytics Workspace</a:t>
            </a:r>
          </a:p>
        </p:txBody>
      </p:sp>
      <p:sp>
        <p:nvSpPr>
          <p:cNvPr id="6" name="Text Placeholder 5"/>
          <p:cNvSpPr>
            <a:spLocks noGrp="1"/>
          </p:cNvSpPr>
          <p:nvPr>
            <p:ph type="body" sz="quarter" idx="10"/>
          </p:nvPr>
        </p:nvSpPr>
        <p:spPr>
          <a:xfrm>
            <a:off x="590868" y="1435100"/>
            <a:ext cx="11018520" cy="4087273"/>
          </a:xfrm>
        </p:spPr>
        <p:txBody>
          <a:bodyPr/>
          <a:lstStyle/>
          <a:p>
            <a:r>
              <a:rPr lang="en-US" dirty="0"/>
              <a:t>The Azure resource used to collect logging data</a:t>
            </a:r>
          </a:p>
          <a:p>
            <a:pPr lvl="1"/>
            <a:endParaRPr lang="en-US" dirty="0"/>
          </a:p>
          <a:p>
            <a:pPr lvl="1"/>
            <a:r>
              <a:rPr lang="en-US" dirty="0"/>
              <a:t>Linked Azure resources will make corresponding</a:t>
            </a:r>
            <a:br>
              <a:rPr lang="en-US" dirty="0"/>
            </a:br>
            <a:r>
              <a:rPr lang="en-US" dirty="0"/>
              <a:t> Logs available via blade menu</a:t>
            </a:r>
          </a:p>
          <a:p>
            <a:pPr lvl="1"/>
            <a:endParaRPr lang="en-US" dirty="0"/>
          </a:p>
          <a:p>
            <a:pPr lvl="1"/>
            <a:r>
              <a:rPr lang="en-US" dirty="0"/>
              <a:t>Logs are queried based on Kusto Query </a:t>
            </a:r>
            <a:br>
              <a:rPr lang="en-US" dirty="0"/>
            </a:br>
            <a:r>
              <a:rPr lang="en-US" dirty="0"/>
              <a:t>Language (KQL)</a:t>
            </a:r>
          </a:p>
          <a:p>
            <a:pPr lvl="1"/>
            <a:endParaRPr lang="en-US" dirty="0"/>
          </a:p>
          <a:p>
            <a:pPr lvl="1"/>
            <a:r>
              <a:rPr lang="en-US" dirty="0"/>
              <a:t>Provides limited Visual Designer for </a:t>
            </a:r>
            <a:br>
              <a:rPr lang="en-US" dirty="0"/>
            </a:br>
            <a:r>
              <a:rPr lang="en-US" dirty="0"/>
              <a:t>building queries</a:t>
            </a:r>
          </a:p>
          <a:p>
            <a:endParaRPr lang="en-US" dirty="0"/>
          </a:p>
        </p:txBody>
      </p:sp>
      <p:pic>
        <p:nvPicPr>
          <p:cNvPr id="4" name="Picture 3">
            <a:extLst>
              <a:ext uri="{FF2B5EF4-FFF2-40B4-BE49-F238E27FC236}">
                <a16:creationId xmlns:a16="http://schemas.microsoft.com/office/drawing/2014/main" id="{4FDB03FD-6A81-49D4-985B-F2B3DEA47212}"/>
              </a:ext>
            </a:extLst>
          </p:cNvPr>
          <p:cNvPicPr>
            <a:picLocks noChangeAspect="1"/>
          </p:cNvPicPr>
          <p:nvPr/>
        </p:nvPicPr>
        <p:blipFill>
          <a:blip r:embed="rId4"/>
          <a:stretch>
            <a:fillRect/>
          </a:stretch>
        </p:blipFill>
        <p:spPr>
          <a:xfrm>
            <a:off x="9462228" y="925402"/>
            <a:ext cx="1634954" cy="4773591"/>
          </a:xfrm>
          <a:prstGeom prst="rect">
            <a:avLst/>
          </a:prstGeom>
          <a:effectLst/>
        </p:spPr>
      </p:pic>
      <p:pic>
        <p:nvPicPr>
          <p:cNvPr id="2" name="Picture 1">
            <a:extLst>
              <a:ext uri="{FF2B5EF4-FFF2-40B4-BE49-F238E27FC236}">
                <a16:creationId xmlns:a16="http://schemas.microsoft.com/office/drawing/2014/main" id="{8DCCAC7D-32D0-4DD2-A3F5-D2BE15C5A4E7}"/>
              </a:ext>
            </a:extLst>
          </p:cNvPr>
          <p:cNvPicPr>
            <a:picLocks noChangeAspect="1"/>
          </p:cNvPicPr>
          <p:nvPr/>
        </p:nvPicPr>
        <p:blipFill>
          <a:blip r:embed="rId5"/>
          <a:stretch>
            <a:fillRect/>
          </a:stretch>
        </p:blipFill>
        <p:spPr>
          <a:xfrm>
            <a:off x="6767643" y="2073798"/>
            <a:ext cx="2276475" cy="2809875"/>
          </a:xfrm>
          <a:prstGeom prst="rect">
            <a:avLst/>
          </a:prstGeom>
        </p:spPr>
      </p:pic>
    </p:spTree>
    <p:extLst>
      <p:ext uri="{BB962C8B-B14F-4D97-AF65-F5344CB8AC3E}">
        <p14:creationId xmlns:p14="http://schemas.microsoft.com/office/powerpoint/2010/main" val="2573825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queries retrieve their data from a Log Analytics workspace. </a:t>
            </a:r>
          </a:p>
          <a:p>
            <a:pPr>
              <a:lnSpc>
                <a:spcPct val="100000"/>
              </a:lnSpc>
              <a:spcAft>
                <a:spcPts val="1000"/>
              </a:spcAft>
            </a:pPr>
            <a:r>
              <a:rPr lang="en-US" sz="1800" dirty="0"/>
              <a:t>Each workspace contains multiple tables are that are organized into separate columns with multiple rows of data. Each table is defined by a unique set of columns that are shared by the rows of data provided by the data source.</a:t>
            </a:r>
          </a:p>
          <a:p>
            <a:endParaRPr lang="en-US" sz="1800" b="1" dirty="0"/>
          </a:p>
        </p:txBody>
      </p:sp>
      <p:pic>
        <p:nvPicPr>
          <p:cNvPr id="4" name="Picture 3" descr="Diagram&#10;&#10;Description automatically generated">
            <a:extLst>
              <a:ext uri="{FF2B5EF4-FFF2-40B4-BE49-F238E27FC236}">
                <a16:creationId xmlns:a16="http://schemas.microsoft.com/office/drawing/2014/main" id="{9CD28611-2B09-45B4-BE5C-0BD735C70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5" y="2746014"/>
            <a:ext cx="8446168" cy="2995052"/>
          </a:xfrm>
          <a:prstGeom prst="rect">
            <a:avLst/>
          </a:prstGeom>
        </p:spPr>
      </p:pic>
    </p:spTree>
    <p:extLst>
      <p:ext uri="{BB962C8B-B14F-4D97-AF65-F5344CB8AC3E}">
        <p14:creationId xmlns:p14="http://schemas.microsoft.com/office/powerpoint/2010/main" val="8095875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Data Explorer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Data Explorer is a fast, fully managed data analytics service for real-time analysis on large volumes of data streaming from applications, websites, IoT devices, and more. </a:t>
            </a:r>
          </a:p>
          <a:p>
            <a:pPr>
              <a:lnSpc>
                <a:spcPct val="100000"/>
              </a:lnSpc>
              <a:spcAft>
                <a:spcPts val="1000"/>
              </a:spcAft>
            </a:pPr>
            <a:r>
              <a:rPr lang="en-US" sz="1800" dirty="0"/>
              <a:t>You can use Azure Data Explorer to collect, store, and analyze diverse data to improve products, enhance customer experiences, monitor devices, and boost operations.</a:t>
            </a:r>
          </a:p>
          <a:p>
            <a:pPr>
              <a:lnSpc>
                <a:spcPct val="100000"/>
              </a:lnSpc>
              <a:spcAft>
                <a:spcPts val="1000"/>
              </a:spcAft>
            </a:pPr>
            <a:r>
              <a:rPr lang="en-US" sz="1800" dirty="0"/>
              <a:t>A Log Analytics workspace is roughly the equivalent of a database in Azure Data Explorer, tables are structured the same, and both use the same Kusto Query Language (KQL). </a:t>
            </a:r>
          </a:p>
          <a:p>
            <a:pPr>
              <a:lnSpc>
                <a:spcPct val="100000"/>
              </a:lnSpc>
              <a:spcAft>
                <a:spcPts val="1000"/>
              </a:spcAft>
            </a:pPr>
            <a:r>
              <a:rPr lang="en-US" sz="1800" dirty="0"/>
              <a:t>The experience of using Log Analytics to work with Azure Monitor queries in the Azure portal is similar to the experience using the Azure Data Explorer Web UI.</a:t>
            </a:r>
          </a:p>
          <a:p>
            <a:endParaRPr lang="en-US" sz="1800" b="1" dirty="0"/>
          </a:p>
        </p:txBody>
      </p:sp>
    </p:spTree>
    <p:extLst>
      <p:ext uri="{BB962C8B-B14F-4D97-AF65-F5344CB8AC3E}">
        <p14:creationId xmlns:p14="http://schemas.microsoft.com/office/powerpoint/2010/main" val="1189989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Dedicated Cluster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dedicated clusters are available for production deployment (registration is required to ensure capacity), supporting high scale and advanced scenarios such as data encryption at rest with Customer-Managed Keys (CMK) and Lockbox. </a:t>
            </a:r>
          </a:p>
          <a:p>
            <a:pPr>
              <a:lnSpc>
                <a:spcPct val="100000"/>
              </a:lnSpc>
              <a:spcAft>
                <a:spcPts val="1000"/>
              </a:spcAft>
            </a:pPr>
            <a:r>
              <a:rPr lang="en-US" sz="1800" dirty="0"/>
              <a:t>These dedicated clusters are collections of workspaces rolled into a single managed cluster, which can be used to better handle large scale deployments. </a:t>
            </a:r>
          </a:p>
          <a:p>
            <a:pPr>
              <a:lnSpc>
                <a:spcPct val="100000"/>
              </a:lnSpc>
              <a:spcAft>
                <a:spcPts val="1000"/>
              </a:spcAft>
            </a:pPr>
            <a:r>
              <a:rPr lang="en-US" sz="1800" dirty="0"/>
              <a:t>Clusters will only contain workspaces that you select, enabling you to also benefit from cluster-level capacity reservation (starting at 1000GB/day) with discounted pricing.</a:t>
            </a:r>
          </a:p>
          <a:p>
            <a:endParaRPr lang="en-US" sz="1800" b="1" dirty="0"/>
          </a:p>
        </p:txBody>
      </p:sp>
    </p:spTree>
    <p:extLst>
      <p:ext uri="{BB962C8B-B14F-4D97-AF65-F5344CB8AC3E}">
        <p14:creationId xmlns:p14="http://schemas.microsoft.com/office/powerpoint/2010/main" val="34871114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511657" cy="758022"/>
          </a:xfrm>
        </p:spPr>
        <p:txBody>
          <a:bodyPr/>
          <a:lstStyle/>
          <a:p>
            <a:r>
              <a:rPr lang="en-US" dirty="0"/>
              <a:t>Log Analytics – Dedicated Cluster Features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 Data Encryption at Rest</a:t>
            </a:r>
            <a:r>
              <a:rPr lang="en-US" sz="1800" dirty="0"/>
              <a:t>: Azure Monitor ensures that all data and saved queries are encrypted at rest using Microsoft-managed keys (MMK). Azure Monitor also provides an option for encryption using your own key that is stored in your Azure Key Vault and accessed by storage using system-assigned managed identity authentication. This key (CMK) can be either software or hardware-HSM protected and is available only for dedicated clusters.</a:t>
            </a:r>
          </a:p>
          <a:p>
            <a:pPr>
              <a:lnSpc>
                <a:spcPct val="100000"/>
              </a:lnSpc>
              <a:spcAft>
                <a:spcPts val="1000"/>
              </a:spcAft>
            </a:pPr>
            <a:r>
              <a:rPr lang="en-US" sz="1800" b="1" dirty="0" err="1"/>
              <a:t>LockBox</a:t>
            </a:r>
            <a:r>
              <a:rPr lang="en-US" sz="1800" dirty="0"/>
              <a:t>: Lockbox is provided on the Log Analytics dedicated cluster where data is kept in storage accounts under your Lockbox protected subscription. Lockbox gives you control, allowing you to approve or reject Microsoft engineer request to access your data during a support request.</a:t>
            </a:r>
          </a:p>
          <a:p>
            <a:pPr>
              <a:lnSpc>
                <a:spcPct val="100000"/>
              </a:lnSpc>
              <a:spcAft>
                <a:spcPts val="1000"/>
              </a:spcAft>
            </a:pPr>
            <a:r>
              <a:rPr lang="en-US" sz="1800" b="1" dirty="0"/>
              <a:t>Rate limit</a:t>
            </a:r>
            <a:r>
              <a:rPr lang="en-US" sz="1800" dirty="0"/>
              <a:t>: You can have higher ingestion rate limits only on dedicated cluster.</a:t>
            </a:r>
          </a:p>
          <a:p>
            <a:pPr>
              <a:lnSpc>
                <a:spcPct val="100000"/>
              </a:lnSpc>
              <a:spcAft>
                <a:spcPts val="1000"/>
              </a:spcAft>
            </a:pPr>
            <a:r>
              <a:rPr lang="en-US" sz="1800" b="1" dirty="0"/>
              <a:t>Consistency</a:t>
            </a:r>
            <a:r>
              <a:rPr lang="en-US" sz="1800" dirty="0"/>
              <a:t>: You have your own dedicated resources and so there is consistency in terms of performance and latency.</a:t>
            </a:r>
          </a:p>
          <a:p>
            <a:pPr>
              <a:lnSpc>
                <a:spcPct val="100000"/>
              </a:lnSpc>
              <a:spcAft>
                <a:spcPts val="1000"/>
              </a:spcAft>
            </a:pPr>
            <a:r>
              <a:rPr lang="en-US" sz="1800" b="1" dirty="0"/>
              <a:t>Speed</a:t>
            </a:r>
            <a:r>
              <a:rPr lang="en-US" sz="1800" dirty="0"/>
              <a:t>: Cross-workspace queries run faster if all workspaces are on the same cluster.</a:t>
            </a:r>
            <a:endParaRPr lang="en-US" sz="1800" b="1" dirty="0"/>
          </a:p>
        </p:txBody>
      </p:sp>
    </p:spTree>
    <p:extLst>
      <p:ext uri="{BB962C8B-B14F-4D97-AF65-F5344CB8AC3E}">
        <p14:creationId xmlns:p14="http://schemas.microsoft.com/office/powerpoint/2010/main" val="14288979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Agents, agents and more agents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Monitoring Agent</a:t>
            </a:r>
          </a:p>
          <a:p>
            <a:pPr>
              <a:lnSpc>
                <a:spcPct val="100000"/>
              </a:lnSpc>
              <a:spcAft>
                <a:spcPts val="1000"/>
              </a:spcAft>
            </a:pPr>
            <a:r>
              <a:rPr lang="en-US" sz="1800" dirty="0"/>
              <a:t>	Direct and Gateway</a:t>
            </a:r>
          </a:p>
          <a:p>
            <a:pPr>
              <a:lnSpc>
                <a:spcPct val="100000"/>
              </a:lnSpc>
              <a:spcAft>
                <a:spcPts val="1000"/>
              </a:spcAft>
            </a:pPr>
            <a:r>
              <a:rPr lang="en-US" sz="1800" dirty="0"/>
              <a:t>System Center Operations Manager Agent</a:t>
            </a:r>
          </a:p>
          <a:p>
            <a:pPr>
              <a:lnSpc>
                <a:spcPct val="100000"/>
              </a:lnSpc>
              <a:spcAft>
                <a:spcPts val="1000"/>
              </a:spcAft>
            </a:pPr>
            <a:r>
              <a:rPr lang="en-US" sz="1800" dirty="0"/>
              <a:t>TODO</a:t>
            </a:r>
          </a:p>
          <a:p>
            <a:pPr>
              <a:lnSpc>
                <a:spcPct val="100000"/>
              </a:lnSpc>
              <a:spcAft>
                <a:spcPts val="1000"/>
              </a:spcAft>
            </a:pPr>
            <a:endParaRPr lang="en-US" sz="1800" dirty="0"/>
          </a:p>
          <a:p>
            <a:endParaRPr lang="en-US" sz="1800" b="1" dirty="0"/>
          </a:p>
        </p:txBody>
      </p:sp>
      <p:pic>
        <p:nvPicPr>
          <p:cNvPr id="4" name="Picture 3">
            <a:extLst>
              <a:ext uri="{FF2B5EF4-FFF2-40B4-BE49-F238E27FC236}">
                <a16:creationId xmlns:a16="http://schemas.microsoft.com/office/drawing/2014/main" id="{4D452389-F29C-4DE3-B4B2-9762BE0CBFE4}"/>
              </a:ext>
            </a:extLst>
          </p:cNvPr>
          <p:cNvPicPr>
            <a:picLocks noChangeAspect="1"/>
          </p:cNvPicPr>
          <p:nvPr/>
        </p:nvPicPr>
        <p:blipFill>
          <a:blip r:embed="rId3"/>
          <a:stretch>
            <a:fillRect/>
          </a:stretch>
        </p:blipFill>
        <p:spPr>
          <a:xfrm>
            <a:off x="1202463" y="3692192"/>
            <a:ext cx="6553200" cy="1543050"/>
          </a:xfrm>
          <a:prstGeom prst="rect">
            <a:avLst/>
          </a:prstGeom>
        </p:spPr>
      </p:pic>
      <p:pic>
        <p:nvPicPr>
          <p:cNvPr id="6" name="Picture 5">
            <a:extLst>
              <a:ext uri="{FF2B5EF4-FFF2-40B4-BE49-F238E27FC236}">
                <a16:creationId xmlns:a16="http://schemas.microsoft.com/office/drawing/2014/main" id="{4441FAD8-9729-401C-A3C5-3A384F66EC49}"/>
              </a:ext>
            </a:extLst>
          </p:cNvPr>
          <p:cNvPicPr>
            <a:picLocks noChangeAspect="1"/>
          </p:cNvPicPr>
          <p:nvPr/>
        </p:nvPicPr>
        <p:blipFill>
          <a:blip r:embed="rId4"/>
          <a:stretch>
            <a:fillRect/>
          </a:stretch>
        </p:blipFill>
        <p:spPr>
          <a:xfrm>
            <a:off x="8299533" y="3796126"/>
            <a:ext cx="1247775" cy="1866900"/>
          </a:xfrm>
          <a:prstGeom prst="rect">
            <a:avLst/>
          </a:prstGeom>
        </p:spPr>
      </p:pic>
    </p:spTree>
    <p:extLst>
      <p:ext uri="{BB962C8B-B14F-4D97-AF65-F5344CB8AC3E}">
        <p14:creationId xmlns:p14="http://schemas.microsoft.com/office/powerpoint/2010/main" val="31608646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Focus on what’s important</a:t>
            </a:r>
          </a:p>
        </p:txBody>
      </p:sp>
      <p:pic>
        <p:nvPicPr>
          <p:cNvPr id="4" name="Picture 3">
            <a:extLst>
              <a:ext uri="{FF2B5EF4-FFF2-40B4-BE49-F238E27FC236}">
                <a16:creationId xmlns:a16="http://schemas.microsoft.com/office/drawing/2014/main" id="{862EF17C-73A1-4FF5-AFDF-0FBD266097A5}"/>
              </a:ext>
            </a:extLst>
          </p:cNvPr>
          <p:cNvPicPr>
            <a:picLocks noChangeAspect="1"/>
          </p:cNvPicPr>
          <p:nvPr/>
        </p:nvPicPr>
        <p:blipFill>
          <a:blip r:embed="rId3"/>
          <a:stretch>
            <a:fillRect/>
          </a:stretch>
        </p:blipFill>
        <p:spPr>
          <a:xfrm>
            <a:off x="2400298" y="1109662"/>
            <a:ext cx="7848600" cy="4867275"/>
          </a:xfrm>
          <a:prstGeom prst="rect">
            <a:avLst/>
          </a:prstGeom>
        </p:spPr>
      </p:pic>
      <p:pic>
        <p:nvPicPr>
          <p:cNvPr id="6" name="Picture 5">
            <a:extLst>
              <a:ext uri="{FF2B5EF4-FFF2-40B4-BE49-F238E27FC236}">
                <a16:creationId xmlns:a16="http://schemas.microsoft.com/office/drawing/2014/main" id="{CE8F916C-96C9-4F73-B47B-3B15F2161D3C}"/>
              </a:ext>
            </a:extLst>
          </p:cNvPr>
          <p:cNvPicPr>
            <a:picLocks noChangeAspect="1"/>
          </p:cNvPicPr>
          <p:nvPr/>
        </p:nvPicPr>
        <p:blipFill>
          <a:blip r:embed="rId4"/>
          <a:stretch>
            <a:fillRect/>
          </a:stretch>
        </p:blipFill>
        <p:spPr>
          <a:xfrm>
            <a:off x="783557" y="4643437"/>
            <a:ext cx="1428750" cy="1333500"/>
          </a:xfrm>
          <a:prstGeom prst="rect">
            <a:avLst/>
          </a:prstGeom>
        </p:spPr>
      </p:pic>
    </p:spTree>
    <p:extLst>
      <p:ext uri="{BB962C8B-B14F-4D97-AF65-F5344CB8AC3E}">
        <p14:creationId xmlns:p14="http://schemas.microsoft.com/office/powerpoint/2010/main" val="33682581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Pricing / Estimating / ADX</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There are two ways to pay for ingesting data into Log Analytics: </a:t>
            </a:r>
          </a:p>
          <a:p>
            <a:pPr>
              <a:lnSpc>
                <a:spcPct val="100000"/>
              </a:lnSpc>
              <a:spcAft>
                <a:spcPts val="1000"/>
              </a:spcAft>
            </a:pPr>
            <a:r>
              <a:rPr lang="en-US" sz="1800" dirty="0"/>
              <a:t>Capacity Reservations and Pay-As-You-Go.</a:t>
            </a:r>
          </a:p>
          <a:p>
            <a:pPr>
              <a:lnSpc>
                <a:spcPct val="100000"/>
              </a:lnSpc>
              <a:spcAft>
                <a:spcPts val="1000"/>
              </a:spcAft>
            </a:pPr>
            <a:endParaRPr lang="en-US" sz="1800" dirty="0"/>
          </a:p>
          <a:p>
            <a:pPr>
              <a:lnSpc>
                <a:spcPct val="100000"/>
              </a:lnSpc>
              <a:spcAft>
                <a:spcPts val="1000"/>
              </a:spcAft>
            </a:pPr>
            <a:r>
              <a:rPr lang="en-US" sz="1800" dirty="0"/>
              <a:t>More than just ingestion that must be considered.</a:t>
            </a:r>
          </a:p>
          <a:p>
            <a:pPr>
              <a:lnSpc>
                <a:spcPct val="100000"/>
              </a:lnSpc>
              <a:spcAft>
                <a:spcPts val="1000"/>
              </a:spcAft>
            </a:pPr>
            <a:endParaRPr lang="en-US" sz="1800" dirty="0"/>
          </a:p>
          <a:p>
            <a:pPr>
              <a:lnSpc>
                <a:spcPct val="100000"/>
              </a:lnSpc>
              <a:spcAft>
                <a:spcPts val="1000"/>
              </a:spcAft>
            </a:pPr>
            <a:r>
              <a:rPr lang="en-US" sz="1800" dirty="0"/>
              <a:t>Retention</a:t>
            </a:r>
          </a:p>
          <a:p>
            <a:pPr>
              <a:lnSpc>
                <a:spcPct val="100000"/>
              </a:lnSpc>
              <a:spcAft>
                <a:spcPts val="1000"/>
              </a:spcAft>
            </a:pPr>
            <a:r>
              <a:rPr lang="en-US" sz="1800" dirty="0"/>
              <a:t>Alert Rules</a:t>
            </a:r>
          </a:p>
          <a:p>
            <a:pPr>
              <a:lnSpc>
                <a:spcPct val="100000"/>
              </a:lnSpc>
              <a:spcAft>
                <a:spcPts val="1000"/>
              </a:spcAft>
            </a:pPr>
            <a:r>
              <a:rPr lang="en-US" sz="1800" dirty="0"/>
              <a:t>Notifications</a:t>
            </a:r>
          </a:p>
          <a:p>
            <a:endParaRPr lang="en-US" sz="1800" b="1" dirty="0"/>
          </a:p>
        </p:txBody>
      </p:sp>
    </p:spTree>
    <p:extLst>
      <p:ext uri="{BB962C8B-B14F-4D97-AF65-F5344CB8AC3E}">
        <p14:creationId xmlns:p14="http://schemas.microsoft.com/office/powerpoint/2010/main" val="11505439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Pay-As-You-Go</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Pay-As-You-Go pricing, you are billed per gigabyte (GB) of data ingested into the Log Analytics workspace.</a:t>
            </a:r>
          </a:p>
        </p:txBody>
      </p:sp>
      <p:pic>
        <p:nvPicPr>
          <p:cNvPr id="4" name="Picture 3">
            <a:extLst>
              <a:ext uri="{FF2B5EF4-FFF2-40B4-BE49-F238E27FC236}">
                <a16:creationId xmlns:a16="http://schemas.microsoft.com/office/drawing/2014/main" id="{620901B1-1D46-44BC-BCA5-6AC5D0684678}"/>
              </a:ext>
            </a:extLst>
          </p:cNvPr>
          <p:cNvPicPr>
            <a:picLocks noChangeAspect="1"/>
          </p:cNvPicPr>
          <p:nvPr/>
        </p:nvPicPr>
        <p:blipFill>
          <a:blip r:embed="rId3"/>
          <a:stretch>
            <a:fillRect/>
          </a:stretch>
        </p:blipFill>
        <p:spPr>
          <a:xfrm>
            <a:off x="895117" y="2455695"/>
            <a:ext cx="9782175" cy="1152525"/>
          </a:xfrm>
          <a:prstGeom prst="rect">
            <a:avLst/>
          </a:prstGeom>
        </p:spPr>
      </p:pic>
    </p:spTree>
    <p:extLst>
      <p:ext uri="{BB962C8B-B14F-4D97-AF65-F5344CB8AC3E}">
        <p14:creationId xmlns:p14="http://schemas.microsoft.com/office/powerpoint/2010/main" val="37489386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Every GB of data ingested into your Azure Monitor Log Analytics workspace can be retained at no charge for up to first 31 days.</a:t>
            </a:r>
          </a:p>
          <a:p>
            <a:pPr>
              <a:lnSpc>
                <a:spcPct val="100000"/>
              </a:lnSpc>
              <a:spcAft>
                <a:spcPts val="1000"/>
              </a:spcAft>
            </a:pPr>
            <a:endParaRPr lang="en-US" sz="1800" dirty="0"/>
          </a:p>
          <a:p>
            <a:pPr>
              <a:lnSpc>
                <a:spcPct val="100000"/>
              </a:lnSpc>
              <a:spcAft>
                <a:spcPts val="1000"/>
              </a:spcAft>
            </a:pPr>
            <a:r>
              <a:rPr lang="en-US" sz="1800" dirty="0"/>
              <a:t>For Azure Sentinel enabled workspaces the data is retained for free for 90 days.</a:t>
            </a:r>
          </a:p>
        </p:txBody>
      </p:sp>
      <p:pic>
        <p:nvPicPr>
          <p:cNvPr id="5" name="Picture 4">
            <a:extLst>
              <a:ext uri="{FF2B5EF4-FFF2-40B4-BE49-F238E27FC236}">
                <a16:creationId xmlns:a16="http://schemas.microsoft.com/office/drawing/2014/main" id="{D7C29E9A-4A8D-4179-928E-DB960AFD0D9D}"/>
              </a:ext>
            </a:extLst>
          </p:cNvPr>
          <p:cNvPicPr>
            <a:picLocks noChangeAspect="1"/>
          </p:cNvPicPr>
          <p:nvPr/>
        </p:nvPicPr>
        <p:blipFill>
          <a:blip r:embed="rId3"/>
          <a:stretch>
            <a:fillRect/>
          </a:stretch>
        </p:blipFill>
        <p:spPr>
          <a:xfrm>
            <a:off x="697059" y="3248276"/>
            <a:ext cx="10448925" cy="1095375"/>
          </a:xfrm>
          <a:prstGeom prst="rect">
            <a:avLst/>
          </a:prstGeom>
        </p:spPr>
      </p:pic>
    </p:spTree>
    <p:extLst>
      <p:ext uri="{BB962C8B-B14F-4D97-AF65-F5344CB8AC3E}">
        <p14:creationId xmlns:p14="http://schemas.microsoft.com/office/powerpoint/2010/main" val="31206477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Alert Rules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 alert rule is charged based on the type and number of signals it monitors. A signal can be a resource metric, a log or an activity log. The cost of an alert rule that monitors multiple signals is the sum of the cost of monitoring each signal and any enabled features.</a:t>
            </a:r>
          </a:p>
        </p:txBody>
      </p:sp>
      <p:pic>
        <p:nvPicPr>
          <p:cNvPr id="7" name="Picture 6">
            <a:extLst>
              <a:ext uri="{FF2B5EF4-FFF2-40B4-BE49-F238E27FC236}">
                <a16:creationId xmlns:a16="http://schemas.microsoft.com/office/drawing/2014/main" id="{C695DFB2-1EB7-421E-B3FE-9967D88C223E}"/>
              </a:ext>
            </a:extLst>
          </p:cNvPr>
          <p:cNvPicPr>
            <a:picLocks noChangeAspect="1"/>
          </p:cNvPicPr>
          <p:nvPr/>
        </p:nvPicPr>
        <p:blipFill>
          <a:blip r:embed="rId3"/>
          <a:stretch>
            <a:fillRect/>
          </a:stretch>
        </p:blipFill>
        <p:spPr>
          <a:xfrm>
            <a:off x="842211" y="2635508"/>
            <a:ext cx="9956132" cy="2667232"/>
          </a:xfrm>
          <a:prstGeom prst="rect">
            <a:avLst/>
          </a:prstGeom>
        </p:spPr>
      </p:pic>
    </p:spTree>
    <p:extLst>
      <p:ext uri="{BB962C8B-B14F-4D97-AF65-F5344CB8AC3E}">
        <p14:creationId xmlns:p14="http://schemas.microsoft.com/office/powerpoint/2010/main" val="36428420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You are billed based on the type and number of notifications you choose to send.</a:t>
            </a:r>
          </a:p>
        </p:txBody>
      </p:sp>
      <p:pic>
        <p:nvPicPr>
          <p:cNvPr id="4" name="Picture 3">
            <a:extLst>
              <a:ext uri="{FF2B5EF4-FFF2-40B4-BE49-F238E27FC236}">
                <a16:creationId xmlns:a16="http://schemas.microsoft.com/office/drawing/2014/main" id="{D8DC335E-A0FF-45B7-B415-B44BA1ED5C72}"/>
              </a:ext>
            </a:extLst>
          </p:cNvPr>
          <p:cNvPicPr>
            <a:picLocks noChangeAspect="1"/>
          </p:cNvPicPr>
          <p:nvPr/>
        </p:nvPicPr>
        <p:blipFill>
          <a:blip r:embed="rId3"/>
          <a:stretch>
            <a:fillRect/>
          </a:stretch>
        </p:blipFill>
        <p:spPr>
          <a:xfrm>
            <a:off x="677026" y="2205538"/>
            <a:ext cx="10525125" cy="3228975"/>
          </a:xfrm>
          <a:prstGeom prst="rect">
            <a:avLst/>
          </a:prstGeom>
        </p:spPr>
      </p:pic>
    </p:spTree>
    <p:extLst>
      <p:ext uri="{BB962C8B-B14F-4D97-AF65-F5344CB8AC3E}">
        <p14:creationId xmlns:p14="http://schemas.microsoft.com/office/powerpoint/2010/main" val="293282066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Notifications (SMS and Voice)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Notifications are sent based on when an Alert rule triggers. SMS and Voice charges vary by country.</a:t>
            </a:r>
          </a:p>
        </p:txBody>
      </p:sp>
      <p:pic>
        <p:nvPicPr>
          <p:cNvPr id="5" name="Picture 4">
            <a:extLst>
              <a:ext uri="{FF2B5EF4-FFF2-40B4-BE49-F238E27FC236}">
                <a16:creationId xmlns:a16="http://schemas.microsoft.com/office/drawing/2014/main" id="{98E2666A-3CBD-48DB-9722-B83F52A81E79}"/>
              </a:ext>
            </a:extLst>
          </p:cNvPr>
          <p:cNvPicPr>
            <a:picLocks noChangeAspect="1"/>
          </p:cNvPicPr>
          <p:nvPr/>
        </p:nvPicPr>
        <p:blipFill>
          <a:blip r:embed="rId3"/>
          <a:stretch>
            <a:fillRect/>
          </a:stretch>
        </p:blipFill>
        <p:spPr>
          <a:xfrm>
            <a:off x="584200" y="2475131"/>
            <a:ext cx="10645441" cy="2639793"/>
          </a:xfrm>
          <a:prstGeom prst="rect">
            <a:avLst/>
          </a:prstGeom>
        </p:spPr>
      </p:pic>
    </p:spTree>
    <p:extLst>
      <p:ext uri="{BB962C8B-B14F-4D97-AF65-F5344CB8AC3E}">
        <p14:creationId xmlns:p14="http://schemas.microsoft.com/office/powerpoint/2010/main" val="11431768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Commitment Tiers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With Commitment tiers you are billed a fixed predictable fee based on your selected commitment tier. Commitment tiers provide you a discount on data ingestion based on your selected commitment tier compared to Pay-As-You-Go pricing.</a:t>
            </a:r>
            <a:endParaRPr lang="en-US" sz="1800" b="1" dirty="0"/>
          </a:p>
        </p:txBody>
      </p:sp>
      <p:pic>
        <p:nvPicPr>
          <p:cNvPr id="4" name="Picture 3">
            <a:extLst>
              <a:ext uri="{FF2B5EF4-FFF2-40B4-BE49-F238E27FC236}">
                <a16:creationId xmlns:a16="http://schemas.microsoft.com/office/drawing/2014/main" id="{73FD664C-E104-4755-8295-6E0874FFBFF1}"/>
              </a:ext>
            </a:extLst>
          </p:cNvPr>
          <p:cNvPicPr>
            <a:picLocks noChangeAspect="1"/>
          </p:cNvPicPr>
          <p:nvPr/>
        </p:nvPicPr>
        <p:blipFill>
          <a:blip r:embed="rId3"/>
          <a:stretch>
            <a:fillRect/>
          </a:stretch>
        </p:blipFill>
        <p:spPr>
          <a:xfrm>
            <a:off x="1275348" y="2315667"/>
            <a:ext cx="8680784" cy="3721428"/>
          </a:xfrm>
          <a:prstGeom prst="rect">
            <a:avLst/>
          </a:prstGeom>
        </p:spPr>
      </p:pic>
    </p:spTree>
    <p:extLst>
      <p:ext uri="{BB962C8B-B14F-4D97-AF65-F5344CB8AC3E}">
        <p14:creationId xmlns:p14="http://schemas.microsoft.com/office/powerpoint/2010/main" val="39484879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66"/>
            <a:ext cx="5083629" cy="1086195"/>
          </a:xfrm>
        </p:spPr>
        <p:txBody>
          <a:bodyPr/>
          <a:lstStyle/>
          <a:p>
            <a:r>
              <a:rPr lang="en-US" dirty="0"/>
              <a:t>Security Center + Azure Defender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solutions are a collection of logic, visualization and data acquisition rules that provide metrics pivoted around a particular problem area. </a:t>
            </a:r>
          </a:p>
          <a:p>
            <a:pPr>
              <a:lnSpc>
                <a:spcPct val="100000"/>
              </a:lnSpc>
              <a:spcAft>
                <a:spcPts val="1000"/>
              </a:spcAft>
            </a:pPr>
            <a:endParaRPr lang="en-US" sz="1800" dirty="0"/>
          </a:p>
          <a:p>
            <a:pPr>
              <a:lnSpc>
                <a:spcPct val="100000"/>
              </a:lnSpc>
              <a:spcAft>
                <a:spcPts val="1000"/>
              </a:spcAft>
            </a:pPr>
            <a:r>
              <a:rPr lang="en-US" sz="1800" dirty="0"/>
              <a:t>Microsoft’s monitoring solution was System Center Operations Manager (SCOM). It is an agent-based monitoring solution.</a:t>
            </a:r>
          </a:p>
          <a:p>
            <a:pPr>
              <a:lnSpc>
                <a:spcPct val="100000"/>
              </a:lnSpc>
              <a:spcAft>
                <a:spcPts val="1000"/>
              </a:spcAft>
            </a:pPr>
            <a:endParaRPr lang="en-US" sz="1800" dirty="0"/>
          </a:p>
          <a:p>
            <a:pPr>
              <a:lnSpc>
                <a:spcPct val="100000"/>
              </a:lnSpc>
              <a:spcAft>
                <a:spcPts val="1000"/>
              </a:spcAft>
            </a:pPr>
            <a:r>
              <a:rPr lang="en-US" sz="1800" dirty="0"/>
              <a:t>SCOM relies on “management packs”. Management packs supply the logic to make it possible to monitor services, applications, infrastructure, and more.</a:t>
            </a:r>
          </a:p>
          <a:p>
            <a:pPr>
              <a:lnSpc>
                <a:spcPct val="100000"/>
              </a:lnSpc>
              <a:spcAft>
                <a:spcPts val="1000"/>
              </a:spcAft>
            </a:pPr>
            <a:endParaRPr lang="en-US" sz="1800" dirty="0"/>
          </a:p>
          <a:p>
            <a:pPr>
              <a:lnSpc>
                <a:spcPct val="100000"/>
              </a:lnSpc>
              <a:spcAft>
                <a:spcPts val="1000"/>
              </a:spcAft>
            </a:pPr>
            <a:r>
              <a:rPr lang="en-US" sz="1800" dirty="0"/>
              <a:t>Think of a Log Analytics workspace as a SCOM management group which is freshly installed.</a:t>
            </a:r>
          </a:p>
          <a:p>
            <a:endParaRPr lang="en-US" sz="1800" b="1" dirty="0"/>
          </a:p>
        </p:txBody>
      </p:sp>
    </p:spTree>
    <p:extLst>
      <p:ext uri="{BB962C8B-B14F-4D97-AF65-F5344CB8AC3E}">
        <p14:creationId xmlns:p14="http://schemas.microsoft.com/office/powerpoint/2010/main" val="10058267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Types of Solutions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Examples of Log Analytics solutions:</a:t>
            </a:r>
          </a:p>
          <a:p>
            <a:pPr>
              <a:lnSpc>
                <a:spcPct val="100000"/>
              </a:lnSpc>
              <a:spcAft>
                <a:spcPts val="1000"/>
              </a:spcAft>
            </a:pPr>
            <a:endParaRPr lang="en-US" sz="1800" dirty="0"/>
          </a:p>
          <a:p>
            <a:pPr>
              <a:lnSpc>
                <a:spcPct val="100000"/>
              </a:lnSpc>
              <a:spcAft>
                <a:spcPts val="1000"/>
              </a:spcAft>
            </a:pPr>
            <a:r>
              <a:rPr lang="en-US" sz="1800" dirty="0"/>
              <a:t>Active Directory Assessment</a:t>
            </a:r>
          </a:p>
          <a:p>
            <a:pPr>
              <a:lnSpc>
                <a:spcPct val="100000"/>
              </a:lnSpc>
              <a:spcAft>
                <a:spcPts val="1000"/>
              </a:spcAft>
            </a:pPr>
            <a:r>
              <a:rPr lang="en-US" sz="1800" dirty="0"/>
              <a:t>Alert Management (without SCOM alerts)</a:t>
            </a:r>
          </a:p>
          <a:p>
            <a:pPr>
              <a:lnSpc>
                <a:spcPct val="100000"/>
              </a:lnSpc>
              <a:spcAft>
                <a:spcPts val="1000"/>
              </a:spcAft>
            </a:pPr>
            <a:r>
              <a:rPr lang="en-US" sz="1800" dirty="0"/>
              <a:t>Antimalware</a:t>
            </a:r>
          </a:p>
          <a:p>
            <a:pPr>
              <a:lnSpc>
                <a:spcPct val="100000"/>
              </a:lnSpc>
              <a:spcAft>
                <a:spcPts val="1000"/>
              </a:spcAft>
            </a:pPr>
            <a:r>
              <a:rPr lang="en-US" sz="1800" dirty="0"/>
              <a:t>Change Tracking</a:t>
            </a:r>
          </a:p>
          <a:p>
            <a:pPr>
              <a:lnSpc>
                <a:spcPct val="100000"/>
              </a:lnSpc>
              <a:spcAft>
                <a:spcPts val="1000"/>
              </a:spcAft>
            </a:pPr>
            <a:r>
              <a:rPr lang="en-US" sz="1800" dirty="0"/>
              <a:t>Security</a:t>
            </a:r>
          </a:p>
          <a:p>
            <a:pPr>
              <a:lnSpc>
                <a:spcPct val="100000"/>
              </a:lnSpc>
              <a:spcAft>
                <a:spcPts val="1000"/>
              </a:spcAft>
            </a:pPr>
            <a:r>
              <a:rPr lang="en-US" sz="1800" dirty="0"/>
              <a:t>SQL Assessment</a:t>
            </a:r>
          </a:p>
          <a:p>
            <a:pPr>
              <a:lnSpc>
                <a:spcPct val="100000"/>
              </a:lnSpc>
              <a:spcAft>
                <a:spcPts val="1000"/>
              </a:spcAft>
            </a:pPr>
            <a:r>
              <a:rPr lang="en-US" sz="1800" dirty="0"/>
              <a:t>System Updates</a:t>
            </a:r>
          </a:p>
          <a:p>
            <a:pPr>
              <a:lnSpc>
                <a:spcPct val="100000"/>
              </a:lnSpc>
              <a:spcAft>
                <a:spcPts val="1000"/>
              </a:spcAft>
            </a:pPr>
            <a:endParaRPr lang="en-US" sz="1800" b="1" dirty="0"/>
          </a:p>
          <a:p>
            <a:pPr>
              <a:lnSpc>
                <a:spcPct val="100000"/>
              </a:lnSpc>
              <a:spcAft>
                <a:spcPts val="1000"/>
              </a:spcAft>
            </a:pPr>
            <a:r>
              <a:rPr lang="en-US" sz="1800" dirty="0"/>
              <a:t>You can search for Solutions in the Global Search bar of Azure.</a:t>
            </a:r>
          </a:p>
        </p:txBody>
      </p:sp>
    </p:spTree>
    <p:extLst>
      <p:ext uri="{BB962C8B-B14F-4D97-AF65-F5344CB8AC3E}">
        <p14:creationId xmlns:p14="http://schemas.microsoft.com/office/powerpoint/2010/main" val="61165082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 Targeting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add a monitoring solution to your subscription, it's automatically deployed by default to all Windows and Linux agents connected to your Log Analytics workspace. </a:t>
            </a:r>
          </a:p>
          <a:p>
            <a:pPr>
              <a:lnSpc>
                <a:spcPct val="100000"/>
              </a:lnSpc>
              <a:spcAft>
                <a:spcPts val="1000"/>
              </a:spcAft>
            </a:pPr>
            <a:r>
              <a:rPr lang="en-US" sz="1800" dirty="0"/>
              <a:t>You may want to manage your costs and limit the amount of data collected for a solution by limiting it to a particular set of agents.</a:t>
            </a:r>
          </a:p>
          <a:p>
            <a:pPr>
              <a:lnSpc>
                <a:spcPct val="100000"/>
              </a:lnSpc>
              <a:spcAft>
                <a:spcPts val="1000"/>
              </a:spcAft>
            </a:pPr>
            <a:r>
              <a:rPr lang="en-US" sz="1800" dirty="0"/>
              <a:t>You specify the computers that you want to include in a scope by creating a computer group.</a:t>
            </a:r>
          </a:p>
          <a:p>
            <a:pPr>
              <a:lnSpc>
                <a:spcPct val="100000"/>
              </a:lnSpc>
              <a:spcAft>
                <a:spcPts val="1000"/>
              </a:spcAft>
            </a:pPr>
            <a:r>
              <a:rPr lang="en-US" sz="1800" dirty="0"/>
              <a:t>The computer group can be based on a log query or imported from other sources such as Active Directory or WSUS groups. </a:t>
            </a:r>
          </a:p>
          <a:p>
            <a:pPr>
              <a:lnSpc>
                <a:spcPct val="100000"/>
              </a:lnSpc>
              <a:spcAft>
                <a:spcPts val="1000"/>
              </a:spcAft>
            </a:pPr>
            <a:r>
              <a:rPr lang="en-US" sz="1800" dirty="0"/>
              <a:t>Only computers that are directly connected to the workspace will be included in the scope.</a:t>
            </a:r>
          </a:p>
          <a:p>
            <a:pPr>
              <a:lnSpc>
                <a:spcPct val="100000"/>
              </a:lnSpc>
              <a:spcAft>
                <a:spcPts val="1000"/>
              </a:spcAft>
            </a:pPr>
            <a:r>
              <a:rPr lang="en-US" sz="1800" dirty="0"/>
              <a:t>Once you have a scope configuration, then you can apply it to one or more solutions. </a:t>
            </a:r>
          </a:p>
          <a:p>
            <a:pPr>
              <a:lnSpc>
                <a:spcPct val="100000"/>
              </a:lnSpc>
              <a:spcAft>
                <a:spcPts val="1000"/>
              </a:spcAft>
            </a:pPr>
            <a:r>
              <a:rPr lang="en-US" sz="1800" dirty="0"/>
              <a:t>Note that while a single scope configuration can be used with multiple solutions, each solution can only use one scope configuration.</a:t>
            </a:r>
          </a:p>
        </p:txBody>
      </p:sp>
    </p:spTree>
    <p:extLst>
      <p:ext uri="{BB962C8B-B14F-4D97-AF65-F5344CB8AC3E}">
        <p14:creationId xmlns:p14="http://schemas.microsoft.com/office/powerpoint/2010/main" val="19943774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Solutions + Cost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majority of the Solutions available are free to deploy.</a:t>
            </a:r>
          </a:p>
          <a:p>
            <a:pPr>
              <a:lnSpc>
                <a:spcPct val="100000"/>
              </a:lnSpc>
              <a:spcAft>
                <a:spcPts val="1000"/>
              </a:spcAft>
            </a:pPr>
            <a:endParaRPr lang="en-US" sz="1800" dirty="0"/>
          </a:p>
          <a:p>
            <a:pPr>
              <a:lnSpc>
                <a:spcPct val="100000"/>
              </a:lnSpc>
              <a:spcAft>
                <a:spcPts val="1000"/>
              </a:spcAft>
            </a:pPr>
            <a:r>
              <a:rPr lang="en-US" sz="1800" dirty="0"/>
              <a:t>Keep in mind that they all increase the amount of data you’re ingesting into your Log Analytics workspace.</a:t>
            </a:r>
          </a:p>
          <a:p>
            <a:pPr>
              <a:lnSpc>
                <a:spcPct val="100000"/>
              </a:lnSpc>
              <a:spcAft>
                <a:spcPts val="1000"/>
              </a:spcAft>
            </a:pPr>
            <a:endParaRPr lang="en-US" sz="1800" dirty="0"/>
          </a:p>
          <a:p>
            <a:pPr>
              <a:lnSpc>
                <a:spcPct val="100000"/>
              </a:lnSpc>
              <a:spcAft>
                <a:spcPts val="1000"/>
              </a:spcAft>
            </a:pPr>
            <a:r>
              <a:rPr lang="en-US" sz="1800" dirty="0"/>
              <a:t>The more data you collect the higher the cost of using Log Analytics.</a:t>
            </a:r>
          </a:p>
          <a:p>
            <a:endParaRPr lang="en-US" sz="1800" b="1" dirty="0"/>
          </a:p>
        </p:txBody>
      </p:sp>
    </p:spTree>
    <p:extLst>
      <p:ext uri="{BB962C8B-B14F-4D97-AF65-F5344CB8AC3E}">
        <p14:creationId xmlns:p14="http://schemas.microsoft.com/office/powerpoint/2010/main" val="30227894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30, 90 days, oh my.</a:t>
            </a:r>
          </a:p>
        </p:txBody>
      </p:sp>
    </p:spTree>
    <p:extLst>
      <p:ext uri="{BB962C8B-B14F-4D97-AF65-F5344CB8AC3E}">
        <p14:creationId xmlns:p14="http://schemas.microsoft.com/office/powerpoint/2010/main" val="33999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Retention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Default Log Analytics retention is 30 days.</a:t>
            </a:r>
          </a:p>
          <a:p>
            <a:pPr>
              <a:lnSpc>
                <a:spcPct val="100000"/>
              </a:lnSpc>
              <a:spcAft>
                <a:spcPts val="1000"/>
              </a:spcAft>
            </a:pPr>
            <a:endParaRPr lang="en-US" sz="1800" b="1" dirty="0"/>
          </a:p>
          <a:p>
            <a:pPr>
              <a:lnSpc>
                <a:spcPct val="100000"/>
              </a:lnSpc>
              <a:spcAft>
                <a:spcPts val="1000"/>
              </a:spcAft>
            </a:pPr>
            <a:r>
              <a:rPr lang="en-US" sz="1800" dirty="0"/>
              <a:t>Add Azure Sentinel, it expands to 90 days.</a:t>
            </a:r>
          </a:p>
          <a:p>
            <a:pPr>
              <a:lnSpc>
                <a:spcPct val="100000"/>
              </a:lnSpc>
              <a:spcAft>
                <a:spcPts val="1000"/>
              </a:spcAft>
            </a:pPr>
            <a:endParaRPr lang="en-US" sz="1800" dirty="0"/>
          </a:p>
          <a:p>
            <a:pPr>
              <a:lnSpc>
                <a:spcPct val="100000"/>
              </a:lnSpc>
              <a:spcAft>
                <a:spcPts val="1000"/>
              </a:spcAft>
            </a:pPr>
            <a:r>
              <a:rPr lang="en-US" sz="1800" dirty="0"/>
              <a:t>You have 90 days to resolve your alerts and incidents, if you go past this you risk losing information on the incident.</a:t>
            </a:r>
          </a:p>
          <a:p>
            <a:pPr>
              <a:lnSpc>
                <a:spcPct val="100000"/>
              </a:lnSpc>
              <a:spcAft>
                <a:spcPts val="1000"/>
              </a:spcAft>
            </a:pPr>
            <a:endParaRPr lang="en-US" sz="1800" dirty="0"/>
          </a:p>
          <a:p>
            <a:pPr>
              <a:lnSpc>
                <a:spcPct val="100000"/>
              </a:lnSpc>
              <a:spcAft>
                <a:spcPts val="1000"/>
              </a:spcAft>
            </a:pPr>
            <a:r>
              <a:rPr lang="en-US" sz="1800" dirty="0"/>
              <a:t>What do you do?</a:t>
            </a:r>
          </a:p>
        </p:txBody>
      </p:sp>
    </p:spTree>
    <p:extLst>
      <p:ext uri="{BB962C8B-B14F-4D97-AF65-F5344CB8AC3E}">
        <p14:creationId xmlns:p14="http://schemas.microsoft.com/office/powerpoint/2010/main" val="35162535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data export in Azure Monitor allows you to continuously export data from selected tables in your Log Analytics workspace to an Azure storage account or Azure Event Hubs as it's collected.</a:t>
            </a:r>
          </a:p>
          <a:p>
            <a:pPr>
              <a:lnSpc>
                <a:spcPct val="100000"/>
              </a:lnSpc>
              <a:spcAft>
                <a:spcPts val="1000"/>
              </a:spcAft>
            </a:pPr>
            <a:r>
              <a:rPr lang="en-US" sz="1800" dirty="0"/>
              <a:t>All data from included tables is exported without a filter. For example, when you configure a data export rule for </a:t>
            </a:r>
            <a:r>
              <a:rPr lang="en-US" sz="1800" dirty="0" err="1"/>
              <a:t>SecurityEvent</a:t>
            </a:r>
            <a:r>
              <a:rPr lang="en-US" sz="1800" dirty="0"/>
              <a:t> table, all data sent to the </a:t>
            </a:r>
            <a:r>
              <a:rPr lang="en-US" sz="1800" dirty="0" err="1"/>
              <a:t>SecurityEvent</a:t>
            </a:r>
            <a:r>
              <a:rPr lang="en-US" sz="1800" dirty="0"/>
              <a:t> table is exported starting from the configuration time.</a:t>
            </a:r>
          </a:p>
        </p:txBody>
      </p:sp>
      <p:pic>
        <p:nvPicPr>
          <p:cNvPr id="1026" name="Picture 2" descr="Data export overview">
            <a:extLst>
              <a:ext uri="{FF2B5EF4-FFF2-40B4-BE49-F238E27FC236}">
                <a16:creationId xmlns:a16="http://schemas.microsoft.com/office/drawing/2014/main" id="{4382F1F3-9290-4179-9447-751E18E40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57" y="3280857"/>
            <a:ext cx="9860485" cy="311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859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Targets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Storage Account</a:t>
            </a:r>
            <a:r>
              <a:rPr lang="en-US" sz="1800" dirty="0"/>
              <a:t> - Data is sent to storage accounts as it reaches Azure Monitor and stored in hourly append blobs. The data export configuration creates a container for each table in the storage account with the name am- followed by the name of the table. For example, the table </a:t>
            </a:r>
            <a:r>
              <a:rPr lang="en-US" sz="1800" dirty="0" err="1"/>
              <a:t>SecurityEvent</a:t>
            </a:r>
            <a:r>
              <a:rPr lang="en-US" sz="1800" dirty="0"/>
              <a:t> would sent to a container named am-</a:t>
            </a:r>
            <a:r>
              <a:rPr lang="en-US" sz="1800" dirty="0" err="1"/>
              <a:t>SecurityEvent</a:t>
            </a:r>
            <a:r>
              <a:rPr lang="en-US" sz="1800" dirty="0"/>
              <a:t>.</a:t>
            </a:r>
          </a:p>
          <a:p>
            <a:pPr>
              <a:lnSpc>
                <a:spcPct val="100000"/>
              </a:lnSpc>
              <a:spcAft>
                <a:spcPts val="1000"/>
              </a:spcAft>
            </a:pPr>
            <a:r>
              <a:rPr lang="en-US" sz="1800" b="1" dirty="0"/>
              <a:t>Event Hub</a:t>
            </a:r>
            <a:r>
              <a:rPr lang="en-US" sz="1800" dirty="0"/>
              <a:t> - Data is sent to your event hub in near-real-time as it reaches Azure Monitor. An event hub is created for each data type that you export with the name am- followed by the name of the table. For example, the table </a:t>
            </a:r>
            <a:r>
              <a:rPr lang="en-US" sz="1800" dirty="0" err="1"/>
              <a:t>SecurityEvent</a:t>
            </a:r>
            <a:r>
              <a:rPr lang="en-US" sz="1800" dirty="0"/>
              <a:t> would sent to an event hub named am-</a:t>
            </a:r>
            <a:r>
              <a:rPr lang="en-US" sz="1800" dirty="0" err="1"/>
              <a:t>SecurityEvent</a:t>
            </a:r>
            <a:r>
              <a:rPr lang="en-US" sz="1800" dirty="0"/>
              <a:t>. If you want the exported data to reach a specific event hub, or if you have a table with a name that exceeds the 47 character limit, you can provide your own event hub name and export all data for defined tables to it.</a:t>
            </a:r>
          </a:p>
        </p:txBody>
      </p:sp>
      <p:pic>
        <p:nvPicPr>
          <p:cNvPr id="3074" name="Picture 2" descr="Storage sample data">
            <a:extLst>
              <a:ext uri="{FF2B5EF4-FFF2-40B4-BE49-F238E27FC236}">
                <a16:creationId xmlns:a16="http://schemas.microsoft.com/office/drawing/2014/main" id="{A597DEEE-5DCB-4C22-9221-2F07D84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827" y="4343533"/>
            <a:ext cx="9050755" cy="19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376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Export – Logic App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This procedure uses the Azure Monitor Logs connector which allows you to run a log query from a logic app and use its output in other actions in the workflow. </a:t>
            </a:r>
          </a:p>
          <a:p>
            <a:pPr>
              <a:lnSpc>
                <a:spcPct val="100000"/>
              </a:lnSpc>
              <a:spcAft>
                <a:spcPts val="1000"/>
              </a:spcAft>
            </a:pPr>
            <a:r>
              <a:rPr lang="en-US" sz="1800" dirty="0"/>
              <a:t>The Azure Blob Storage connector is used in this procedure to send the query output to Azure storage. </a:t>
            </a:r>
          </a:p>
        </p:txBody>
      </p:sp>
      <p:pic>
        <p:nvPicPr>
          <p:cNvPr id="2050" name="Picture 2" descr="Logic app overview">
            <a:extLst>
              <a:ext uri="{FF2B5EF4-FFF2-40B4-BE49-F238E27FC236}">
                <a16:creationId xmlns:a16="http://schemas.microsoft.com/office/drawing/2014/main" id="{DF8194A5-4F53-45B1-BA5B-1DF53317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45" y="2470484"/>
            <a:ext cx="62769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1008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Connector Limits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workspace and log queries in Azure Monitor are multitenancy services that include limits that protect and isolate customers and maintain quality of service. </a:t>
            </a:r>
          </a:p>
          <a:p>
            <a:pPr>
              <a:lnSpc>
                <a:spcPct val="100000"/>
              </a:lnSpc>
              <a:spcAft>
                <a:spcPts val="1000"/>
              </a:spcAft>
            </a:pPr>
            <a:r>
              <a:rPr lang="en-US" sz="1800" dirty="0"/>
              <a:t>When querying for a large amount of data, you should consider the following limits, which can affect how you configure the Logic App recurrence and your log query:</a:t>
            </a:r>
          </a:p>
          <a:p>
            <a:pPr>
              <a:lnSpc>
                <a:spcPct val="100000"/>
              </a:lnSpc>
              <a:spcAft>
                <a:spcPts val="1000"/>
              </a:spcAft>
            </a:pPr>
            <a:endParaRPr lang="en-US" sz="1800" dirty="0"/>
          </a:p>
          <a:p>
            <a:pPr>
              <a:lnSpc>
                <a:spcPct val="100000"/>
              </a:lnSpc>
              <a:spcAft>
                <a:spcPts val="1000"/>
              </a:spcAft>
            </a:pPr>
            <a:r>
              <a:rPr lang="en-US" sz="1800" dirty="0"/>
              <a:t>Log queries cannot return more than 500,000 rows.</a:t>
            </a:r>
          </a:p>
          <a:p>
            <a:pPr>
              <a:lnSpc>
                <a:spcPct val="100000"/>
              </a:lnSpc>
              <a:spcAft>
                <a:spcPts val="1000"/>
              </a:spcAft>
            </a:pPr>
            <a:r>
              <a:rPr lang="en-US" sz="1800" dirty="0"/>
              <a:t>Log queries cannot return more than 64,000,000 bytes.</a:t>
            </a:r>
          </a:p>
          <a:p>
            <a:pPr>
              <a:lnSpc>
                <a:spcPct val="100000"/>
              </a:lnSpc>
              <a:spcAft>
                <a:spcPts val="1000"/>
              </a:spcAft>
            </a:pPr>
            <a:r>
              <a:rPr lang="en-US" sz="1800" dirty="0"/>
              <a:t>Log queries cannot run longer than 10 minutes by default.</a:t>
            </a:r>
          </a:p>
          <a:p>
            <a:pPr>
              <a:lnSpc>
                <a:spcPct val="100000"/>
              </a:lnSpc>
              <a:spcAft>
                <a:spcPts val="1000"/>
              </a:spcAft>
            </a:pPr>
            <a:r>
              <a:rPr lang="en-US" sz="1800" dirty="0"/>
              <a:t>Log Analytics connector is limited to 100 call per minute.</a:t>
            </a:r>
          </a:p>
        </p:txBody>
      </p:sp>
    </p:spTree>
    <p:extLst>
      <p:ext uri="{BB962C8B-B14F-4D97-AF65-F5344CB8AC3E}">
        <p14:creationId xmlns:p14="http://schemas.microsoft.com/office/powerpoint/2010/main" val="18795148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Data Lake + Python + Machine Learning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Once data has been exported to a Storage Account / Data Lake, it can be consumed by Notebooks.</a:t>
            </a:r>
          </a:p>
          <a:p>
            <a:pPr>
              <a:lnSpc>
                <a:spcPct val="100000"/>
              </a:lnSpc>
              <a:spcAft>
                <a:spcPts val="1000"/>
              </a:spcAft>
            </a:pPr>
            <a:endParaRPr lang="en-US" sz="1800" dirty="0"/>
          </a:p>
          <a:p>
            <a:pPr>
              <a:lnSpc>
                <a:spcPct val="100000"/>
              </a:lnSpc>
              <a:spcAft>
                <a:spcPts val="1000"/>
              </a:spcAft>
            </a:pPr>
            <a:r>
              <a:rPr lang="en-US" sz="1800" dirty="0"/>
              <a:t>Notebooks can execute advanced Machine Learning against the data.</a:t>
            </a:r>
          </a:p>
          <a:p>
            <a:pPr>
              <a:lnSpc>
                <a:spcPct val="100000"/>
              </a:lnSpc>
              <a:spcAft>
                <a:spcPts val="1000"/>
              </a:spcAft>
            </a:pPr>
            <a:endParaRPr lang="en-US" sz="1800" dirty="0"/>
          </a:p>
          <a:p>
            <a:pPr>
              <a:lnSpc>
                <a:spcPct val="100000"/>
              </a:lnSpc>
              <a:spcAft>
                <a:spcPts val="1000"/>
              </a:spcAft>
            </a:pPr>
            <a:r>
              <a:rPr lang="en-US" sz="1800" dirty="0"/>
              <a:t>Outcomes can then be sent back to Azure Sentinel as incidents.</a:t>
            </a:r>
          </a:p>
        </p:txBody>
      </p:sp>
    </p:spTree>
    <p:extLst>
      <p:ext uri="{BB962C8B-B14F-4D97-AF65-F5344CB8AC3E}">
        <p14:creationId xmlns:p14="http://schemas.microsoft.com/office/powerpoint/2010/main" val="1249777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Purging and Compliance</a:t>
            </a:r>
          </a:p>
        </p:txBody>
      </p:sp>
    </p:spTree>
    <p:extLst>
      <p:ext uri="{BB962C8B-B14F-4D97-AF65-F5344CB8AC3E}">
        <p14:creationId xmlns:p14="http://schemas.microsoft.com/office/powerpoint/2010/main" val="13574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Purge is a highly privileged operation that no app or user in Azure (including even the resource owner) will have permissions to execute without explicitly being granted a role in Azure Resource Manager.</a:t>
            </a:r>
          </a:p>
          <a:p>
            <a:pPr>
              <a:lnSpc>
                <a:spcPct val="100000"/>
              </a:lnSpc>
              <a:spcAft>
                <a:spcPts val="1000"/>
              </a:spcAft>
            </a:pPr>
            <a:r>
              <a:rPr lang="en-US" sz="1800" dirty="0"/>
              <a:t>This role is </a:t>
            </a:r>
            <a:r>
              <a:rPr lang="en-US" sz="1800" b="1" dirty="0"/>
              <a:t>Data </a:t>
            </a:r>
            <a:r>
              <a:rPr lang="en-US" sz="1800" b="1" dirty="0" err="1"/>
              <a:t>Purger</a:t>
            </a:r>
            <a:r>
              <a:rPr lang="en-US" sz="1800" dirty="0"/>
              <a:t> and should be cautiously delegated due to the potential for data loss.</a:t>
            </a:r>
          </a:p>
          <a:p>
            <a:pPr>
              <a:lnSpc>
                <a:spcPct val="100000"/>
              </a:lnSpc>
              <a:spcAft>
                <a:spcPts val="1000"/>
              </a:spcAft>
            </a:pPr>
            <a:endParaRPr lang="en-US" sz="1800" dirty="0"/>
          </a:p>
          <a:p>
            <a:pPr>
              <a:lnSpc>
                <a:spcPct val="100000"/>
              </a:lnSpc>
              <a:spcAft>
                <a:spcPts val="1000"/>
              </a:spcAft>
            </a:pPr>
            <a:r>
              <a:rPr lang="en-US" sz="1800" dirty="0"/>
              <a:t>In order to manage system resources, purge requests are throttled at 50 requests per hour. </a:t>
            </a:r>
          </a:p>
          <a:p>
            <a:pPr>
              <a:lnSpc>
                <a:spcPct val="100000"/>
              </a:lnSpc>
              <a:spcAft>
                <a:spcPts val="1000"/>
              </a:spcAft>
            </a:pPr>
            <a:r>
              <a:rPr lang="en-US" sz="1800" dirty="0"/>
              <a:t>You should batch the execution of purge requests by sending a single command whose predicate includes all user identities that require purging.</a:t>
            </a:r>
          </a:p>
          <a:p>
            <a:pPr>
              <a:lnSpc>
                <a:spcPct val="100000"/>
              </a:lnSpc>
              <a:spcAft>
                <a:spcPts val="1000"/>
              </a:spcAft>
            </a:pPr>
            <a:endParaRPr lang="en-US" sz="1800" dirty="0"/>
          </a:p>
          <a:p>
            <a:pPr>
              <a:lnSpc>
                <a:spcPct val="100000"/>
              </a:lnSpc>
              <a:spcAft>
                <a:spcPts val="1000"/>
              </a:spcAft>
            </a:pPr>
            <a:r>
              <a:rPr lang="en-US" sz="1800" dirty="0"/>
              <a:t>You should run the query before executing the purge request to verify that the results are expected.</a:t>
            </a:r>
          </a:p>
          <a:p>
            <a:pPr>
              <a:lnSpc>
                <a:spcPct val="100000"/>
              </a:lnSpc>
              <a:spcAft>
                <a:spcPts val="1000"/>
              </a:spcAft>
            </a:pPr>
            <a:endParaRPr lang="en-US" sz="1800" dirty="0"/>
          </a:p>
          <a:p>
            <a:pPr>
              <a:lnSpc>
                <a:spcPct val="100000"/>
              </a:lnSpc>
              <a:spcAft>
                <a:spcPts val="1000"/>
              </a:spcAft>
            </a:pPr>
            <a:r>
              <a:rPr lang="en-US" sz="1800" dirty="0"/>
              <a:t>While we expect the vast majority of purge operations to complete much quicker than our SLA, due to their heavy impact on the data platform used by Log Analytics, the formal SLA for the completion of purge operations is set at </a:t>
            </a:r>
            <a:r>
              <a:rPr lang="en-US" sz="1800" b="1" dirty="0"/>
              <a:t>30 days</a:t>
            </a:r>
            <a:r>
              <a:rPr lang="en-US" sz="1800" dirty="0"/>
              <a:t>.</a:t>
            </a:r>
          </a:p>
        </p:txBody>
      </p:sp>
    </p:spTree>
    <p:extLst>
      <p:ext uri="{BB962C8B-B14F-4D97-AF65-F5344CB8AC3E}">
        <p14:creationId xmlns:p14="http://schemas.microsoft.com/office/powerpoint/2010/main" val="38767295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Log Analytics is a data store where personal data is likely to be found. Application Insights stores its data in a Log Analytics partition. </a:t>
            </a:r>
          </a:p>
          <a:p>
            <a:pPr>
              <a:lnSpc>
                <a:spcPct val="100000"/>
              </a:lnSpc>
              <a:spcAft>
                <a:spcPts val="1000"/>
              </a:spcAft>
            </a:pPr>
            <a:r>
              <a:rPr lang="en-US" sz="1800" dirty="0"/>
              <a:t>Log data refers to data sent to a Log Analytics workspace, while application data refers to data collected by Application Insights. If you are using a workspace-based Application Insights resource, the information on log data will apply but if you are using the classic Application Insights resource then the application data applies.</a:t>
            </a:r>
          </a:p>
          <a:p>
            <a:pPr>
              <a:lnSpc>
                <a:spcPct val="100000"/>
              </a:lnSpc>
              <a:spcAft>
                <a:spcPts val="1000"/>
              </a:spcAft>
            </a:pPr>
            <a:r>
              <a:rPr lang="en-US" sz="1800" dirty="0"/>
              <a:t>Where possible, stop collection of, obfuscate, anonymize, or otherwise adjust the data being collected to exclude it from being considered "private". </a:t>
            </a:r>
          </a:p>
          <a:p>
            <a:pPr>
              <a:lnSpc>
                <a:spcPct val="100000"/>
              </a:lnSpc>
              <a:spcAft>
                <a:spcPts val="1000"/>
              </a:spcAft>
            </a:pPr>
            <a:r>
              <a:rPr lang="en-US" sz="1800" dirty="0"/>
              <a:t>Where not possible, attempt to normalize the data to reduce the impact on the data platform and performance. For example, instead of logging an explicit User ID, create a lookup data that will correlate the username and their details to an internal ID that can then be logged elsewhere. That way, should one of your users ask you to delete their personal information, it is possible that only deleting the row in the lookup table corresponding to the user will be sufficient.</a:t>
            </a:r>
          </a:p>
          <a:p>
            <a:pPr>
              <a:lnSpc>
                <a:spcPct val="100000"/>
              </a:lnSpc>
              <a:spcAft>
                <a:spcPts val="1000"/>
              </a:spcAft>
            </a:pPr>
            <a:r>
              <a:rPr lang="en-US" sz="1800" dirty="0"/>
              <a:t>Finally, if private data must be collected, build a process around the purge API path and the existing query API path to meet any obligations you may have around exporting and deleting any private data associated with a user.</a:t>
            </a:r>
          </a:p>
        </p:txBody>
      </p:sp>
    </p:spTree>
    <p:extLst>
      <p:ext uri="{BB962C8B-B14F-4D97-AF65-F5344CB8AC3E}">
        <p14:creationId xmlns:p14="http://schemas.microsoft.com/office/powerpoint/2010/main" val="118323140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What?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IP addresses</a:t>
            </a:r>
            <a:r>
              <a:rPr lang="en-US" sz="1800" dirty="0"/>
              <a:t>: Log Analytics collects a variety of IP information across many different tables. </a:t>
            </a:r>
          </a:p>
          <a:p>
            <a:pPr>
              <a:lnSpc>
                <a:spcPct val="100000"/>
              </a:lnSpc>
              <a:spcAft>
                <a:spcPts val="1000"/>
              </a:spcAft>
            </a:pPr>
            <a:endParaRPr lang="en-US" sz="1800" b="1" dirty="0"/>
          </a:p>
          <a:p>
            <a:pPr>
              <a:lnSpc>
                <a:spcPct val="100000"/>
              </a:lnSpc>
              <a:spcAft>
                <a:spcPts val="1000"/>
              </a:spcAft>
            </a:pPr>
            <a:r>
              <a:rPr lang="en-US" sz="1800" b="1" dirty="0"/>
              <a:t>User IDs</a:t>
            </a:r>
            <a:r>
              <a:rPr lang="en-US" sz="1800" dirty="0"/>
              <a:t>: User IDs are found in a large variety of solutions and tables.</a:t>
            </a:r>
          </a:p>
          <a:p>
            <a:pPr>
              <a:lnSpc>
                <a:spcPct val="100000"/>
              </a:lnSpc>
              <a:spcAft>
                <a:spcPts val="1000"/>
              </a:spcAft>
            </a:pPr>
            <a:endParaRPr lang="en-US" sz="1800" b="1" dirty="0"/>
          </a:p>
          <a:p>
            <a:pPr>
              <a:lnSpc>
                <a:spcPct val="100000"/>
              </a:lnSpc>
              <a:spcAft>
                <a:spcPts val="1000"/>
              </a:spcAft>
            </a:pPr>
            <a:r>
              <a:rPr lang="en-US" sz="1800" b="1" dirty="0"/>
              <a:t>Device IDs</a:t>
            </a:r>
            <a:r>
              <a:rPr lang="en-US" sz="1800" dirty="0"/>
              <a:t>: Like user IDs, device IDs are sometimes considered "private". </a:t>
            </a:r>
          </a:p>
          <a:p>
            <a:pPr>
              <a:lnSpc>
                <a:spcPct val="100000"/>
              </a:lnSpc>
              <a:spcAft>
                <a:spcPts val="1000"/>
              </a:spcAft>
            </a:pPr>
            <a:endParaRPr lang="en-US" sz="1800" b="1" dirty="0"/>
          </a:p>
          <a:p>
            <a:pPr>
              <a:lnSpc>
                <a:spcPct val="100000"/>
              </a:lnSpc>
              <a:spcAft>
                <a:spcPts val="1000"/>
              </a:spcAft>
            </a:pPr>
            <a:r>
              <a:rPr lang="en-US" sz="1800" b="1" dirty="0"/>
              <a:t>Custom data</a:t>
            </a:r>
            <a:r>
              <a:rPr lang="en-US" sz="1800" dirty="0"/>
              <a:t>: Log Analytics allows the collection in a variety of methods: custom logs and custom fields, the HTTP Data Collector API , and custom data collected as part of system event logs. </a:t>
            </a:r>
          </a:p>
          <a:p>
            <a:pPr>
              <a:lnSpc>
                <a:spcPct val="100000"/>
              </a:lnSpc>
              <a:spcAft>
                <a:spcPts val="1000"/>
              </a:spcAft>
            </a:pPr>
            <a:endParaRPr lang="en-US" sz="1800" b="1" dirty="0"/>
          </a:p>
          <a:p>
            <a:pPr>
              <a:lnSpc>
                <a:spcPct val="100000"/>
              </a:lnSpc>
              <a:spcAft>
                <a:spcPts val="1000"/>
              </a:spcAft>
            </a:pPr>
            <a:r>
              <a:rPr lang="en-US" sz="1800" b="1" dirty="0"/>
              <a:t>Solution-captured data</a:t>
            </a:r>
            <a:r>
              <a:rPr lang="en-US" sz="1800" dirty="0"/>
              <a:t>: Because the solution mechanism is an open-ended one, we recommend reviewing all tables generated by solutions to ensure compliance.</a:t>
            </a:r>
          </a:p>
        </p:txBody>
      </p:sp>
    </p:spTree>
    <p:extLst>
      <p:ext uri="{BB962C8B-B14F-4D97-AF65-F5344CB8AC3E}">
        <p14:creationId xmlns:p14="http://schemas.microsoft.com/office/powerpoint/2010/main" val="7164852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Purging – How?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nn-NO" sz="1800" dirty="0"/>
              <a:t>POST https://management.azure.com/subscriptions/00000000-0000-0000-0000-00000000000/resourceGroups/OIAutoRest5123/providers/Microsoft.OperationalInsights/workspaces/aztest5048/purge?api-version=2020-08-01</a:t>
            </a:r>
            <a:endParaRPr lang="en-US" sz="1800" dirty="0"/>
          </a:p>
        </p:txBody>
      </p:sp>
      <p:pic>
        <p:nvPicPr>
          <p:cNvPr id="4" name="Picture 3">
            <a:extLst>
              <a:ext uri="{FF2B5EF4-FFF2-40B4-BE49-F238E27FC236}">
                <a16:creationId xmlns:a16="http://schemas.microsoft.com/office/drawing/2014/main" id="{090A684F-01C8-42E6-B9EB-C7D8B75A74EB}"/>
              </a:ext>
            </a:extLst>
          </p:cNvPr>
          <p:cNvPicPr>
            <a:picLocks noChangeAspect="1"/>
          </p:cNvPicPr>
          <p:nvPr/>
        </p:nvPicPr>
        <p:blipFill>
          <a:blip r:embed="rId3"/>
          <a:stretch>
            <a:fillRect/>
          </a:stretch>
        </p:blipFill>
        <p:spPr>
          <a:xfrm>
            <a:off x="4052636" y="2783556"/>
            <a:ext cx="3124200" cy="2409825"/>
          </a:xfrm>
          <a:prstGeom prst="rect">
            <a:avLst/>
          </a:prstGeom>
        </p:spPr>
      </p:pic>
    </p:spTree>
    <p:extLst>
      <p:ext uri="{BB962C8B-B14F-4D97-AF65-F5344CB8AC3E}">
        <p14:creationId xmlns:p14="http://schemas.microsoft.com/office/powerpoint/2010/main" val="13552338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Automation Accounts</a:t>
            </a:r>
          </a:p>
        </p:txBody>
      </p:sp>
    </p:spTree>
    <p:extLst>
      <p:ext uri="{BB962C8B-B14F-4D97-AF65-F5344CB8AC3E}">
        <p14:creationId xmlns:p14="http://schemas.microsoft.com/office/powerpoint/2010/main" val="1611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Automation Accounts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delivers a cloud-based automation and configuration service that supports consistent management across your Azure and non-Azure environments. </a:t>
            </a:r>
          </a:p>
          <a:p>
            <a:pPr>
              <a:lnSpc>
                <a:spcPct val="100000"/>
              </a:lnSpc>
              <a:spcAft>
                <a:spcPts val="1000"/>
              </a:spcAft>
            </a:pPr>
            <a:r>
              <a:rPr lang="en-US" sz="1800" dirty="0"/>
              <a:t>It comprises process automation, configuration management, update management, shared capabilities, and heterogeneous features. </a:t>
            </a:r>
          </a:p>
          <a:p>
            <a:pPr>
              <a:lnSpc>
                <a:spcPct val="100000"/>
              </a:lnSpc>
              <a:spcAft>
                <a:spcPts val="1000"/>
              </a:spcAft>
            </a:pPr>
            <a:r>
              <a:rPr lang="en-US" sz="1800" dirty="0"/>
              <a:t>Automation gives you complete control during deployment, operations, and decommissioning of workloads and resources.</a:t>
            </a:r>
          </a:p>
          <a:p>
            <a:endParaRPr lang="en-US" sz="1800" b="1" dirty="0"/>
          </a:p>
        </p:txBody>
      </p:sp>
    </p:spTree>
    <p:extLst>
      <p:ext uri="{BB962C8B-B14F-4D97-AF65-F5344CB8AC3E}">
        <p14:creationId xmlns:p14="http://schemas.microsoft.com/office/powerpoint/2010/main" val="13207050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Services</a:t>
            </a:r>
          </a:p>
        </p:txBody>
      </p:sp>
      <p:pic>
        <p:nvPicPr>
          <p:cNvPr id="1026" name="Picture 2" descr="Automation capabilities">
            <a:extLst>
              <a:ext uri="{FF2B5EF4-FFF2-40B4-BE49-F238E27FC236}">
                <a16:creationId xmlns:a16="http://schemas.microsoft.com/office/drawing/2014/main" id="{7369A1BB-2751-489E-A02F-500BEE83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1437177"/>
            <a:ext cx="8599320" cy="4382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1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Process Automation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Process Automation in Azure Automation allows you to automate frequent, time-consuming, and error-prone cloud management tasks. </a:t>
            </a:r>
          </a:p>
          <a:p>
            <a:pPr>
              <a:lnSpc>
                <a:spcPct val="100000"/>
              </a:lnSpc>
              <a:spcAft>
                <a:spcPts val="1000"/>
              </a:spcAft>
            </a:pPr>
            <a:r>
              <a:rPr lang="en-US" sz="1800" dirty="0"/>
              <a:t>This service helps you focus on work that adds business value. By reducing errors and boosting efficiency, it also helps to lower your operational costs.</a:t>
            </a:r>
          </a:p>
          <a:p>
            <a:pPr>
              <a:lnSpc>
                <a:spcPct val="100000"/>
              </a:lnSpc>
              <a:spcAft>
                <a:spcPts val="1000"/>
              </a:spcAft>
            </a:pPr>
            <a:r>
              <a:rPr lang="en-US" sz="1800" dirty="0"/>
              <a:t>The service allows you to author runbooks graphically, in PowerShell, or using Python. </a:t>
            </a:r>
          </a:p>
          <a:p>
            <a:pPr>
              <a:lnSpc>
                <a:spcPct val="100000"/>
              </a:lnSpc>
              <a:spcAft>
                <a:spcPts val="1000"/>
              </a:spcAft>
            </a:pPr>
            <a:endParaRPr lang="en-US" sz="1800" dirty="0"/>
          </a:p>
          <a:p>
            <a:pPr>
              <a:lnSpc>
                <a:spcPct val="100000"/>
              </a:lnSpc>
              <a:spcAft>
                <a:spcPts val="1000"/>
              </a:spcAft>
            </a:pPr>
            <a:r>
              <a:rPr lang="en-US" sz="1800" dirty="0"/>
              <a:t>By using a Hybrid Runbook Worker, you can unify management by orchestrating across on-premises environments. </a:t>
            </a:r>
          </a:p>
          <a:p>
            <a:pPr>
              <a:lnSpc>
                <a:spcPct val="100000"/>
              </a:lnSpc>
              <a:spcAft>
                <a:spcPts val="1000"/>
              </a:spcAft>
            </a:pPr>
            <a:r>
              <a:rPr lang="en-US" sz="1800" dirty="0"/>
              <a:t>Webhooks let you fulfill requests and ensure continuous delivery and operations by triggering automation from ITSM, DevOps, and monitoring systems.</a:t>
            </a:r>
          </a:p>
        </p:txBody>
      </p:sp>
    </p:spTree>
    <p:extLst>
      <p:ext uri="{BB962C8B-B14F-4D97-AF65-F5344CB8AC3E}">
        <p14:creationId xmlns:p14="http://schemas.microsoft.com/office/powerpoint/2010/main" val="21854992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Runbooks in Azure Automation might not have access to resources in other clouds or in your on-premises environment because they run on the Azure cloud platform. </a:t>
            </a:r>
          </a:p>
          <a:p>
            <a:pPr>
              <a:lnSpc>
                <a:spcPct val="100000"/>
              </a:lnSpc>
              <a:spcAft>
                <a:spcPts val="1000"/>
              </a:spcAft>
            </a:pPr>
            <a:r>
              <a:rPr lang="en-US" sz="1800" dirty="0"/>
              <a:t>You can use the Hybrid Runbook Worker feature of Azure Automation to run runbooks directly on the machine that's hosting the role and against resources in the environment to manage those local resources. Runbooks are stored and managed in Azure Automation and then delivered to one or more assigned machines.</a:t>
            </a:r>
          </a:p>
          <a:p>
            <a:pPr>
              <a:lnSpc>
                <a:spcPct val="100000"/>
              </a:lnSpc>
              <a:spcAft>
                <a:spcPts val="1000"/>
              </a:spcAft>
            </a:pPr>
            <a:r>
              <a:rPr lang="en-US" sz="1800" dirty="0"/>
              <a:t>The maximum number of Hybrid Worker groups per Automation Account is 4000, and is applicable for both system &amp; user hybrid workers. If you have more than 4,000 machines to manage, we recommend creating another Automation account.</a:t>
            </a:r>
          </a:p>
          <a:p>
            <a:pPr>
              <a:lnSpc>
                <a:spcPct val="100000"/>
              </a:lnSpc>
              <a:spcAft>
                <a:spcPts val="1000"/>
              </a:spcAft>
            </a:pPr>
            <a:r>
              <a:rPr lang="en-US" sz="1800" dirty="0"/>
              <a:t>There are two types of Runbook Workers:</a:t>
            </a:r>
          </a:p>
          <a:p>
            <a:pPr>
              <a:lnSpc>
                <a:spcPct val="100000"/>
              </a:lnSpc>
              <a:spcAft>
                <a:spcPts val="1000"/>
              </a:spcAft>
            </a:pPr>
            <a:r>
              <a:rPr lang="en-US" sz="1800" b="1" dirty="0"/>
              <a:t>System</a:t>
            </a:r>
            <a:r>
              <a:rPr lang="en-US" sz="1800" dirty="0"/>
              <a:t> - Supports a set of hidden runbooks used by the Update Management feature that are designed to install user-specified updates on Windows and Linux machines.</a:t>
            </a:r>
          </a:p>
          <a:p>
            <a:pPr>
              <a:lnSpc>
                <a:spcPct val="100000"/>
              </a:lnSpc>
              <a:spcAft>
                <a:spcPts val="1000"/>
              </a:spcAft>
            </a:pPr>
            <a:r>
              <a:rPr lang="en-US" sz="1800" b="1" dirty="0"/>
              <a:t>User</a:t>
            </a:r>
            <a:r>
              <a:rPr lang="en-US" sz="1800" dirty="0"/>
              <a:t> - Supports user-defined runbooks intended to run directly on the Windows and Linux machine that are members of one or more Runbook Worker groups.</a:t>
            </a:r>
          </a:p>
        </p:txBody>
      </p:sp>
    </p:spTree>
    <p:extLst>
      <p:ext uri="{BB962C8B-B14F-4D97-AF65-F5344CB8AC3E}">
        <p14:creationId xmlns:p14="http://schemas.microsoft.com/office/powerpoint/2010/main" val="353516720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Hybrid Runbook Worker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When you start a runbook on a user Hybrid Runbook Worker, you specify the group that it runs on. Each worker in the group polls Azure Automation to see if any jobs are available. If a job is available, the first worker to get the job takes it.</a:t>
            </a:r>
          </a:p>
        </p:txBody>
      </p:sp>
      <p:pic>
        <p:nvPicPr>
          <p:cNvPr id="4098" name="Picture 2" descr="Hybrid Runbook Worker overview">
            <a:extLst>
              <a:ext uri="{FF2B5EF4-FFF2-40B4-BE49-F238E27FC236}">
                <a16:creationId xmlns:a16="http://schemas.microsoft.com/office/drawing/2014/main" id="{3004E380-3A91-46B5-87D8-DC12FE072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000" y="2299000"/>
            <a:ext cx="677227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9547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866589" cy="758022"/>
          </a:xfrm>
        </p:spPr>
        <p:txBody>
          <a:bodyPr/>
          <a:lstStyle/>
          <a:p>
            <a:r>
              <a:rPr lang="en-US" dirty="0"/>
              <a:t>Hybrid Runbook Worker Architecture (</a:t>
            </a:r>
            <a:r>
              <a:rPr lang="en-US" dirty="0" err="1"/>
              <a:t>Cont</a:t>
            </a:r>
            <a:r>
              <a:rPr lang="en-US" dirty="0"/>
              <a: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Hybrid worker works on a polling mechanism (every 30 secs) and follows an order of first-come, first-serve. </a:t>
            </a:r>
          </a:p>
          <a:p>
            <a:pPr>
              <a:lnSpc>
                <a:spcPct val="100000"/>
              </a:lnSpc>
              <a:spcAft>
                <a:spcPts val="1000"/>
              </a:spcAft>
            </a:pPr>
            <a:r>
              <a:rPr lang="en-US" sz="1800" dirty="0"/>
              <a:t>Depending on when a job was pushed, whichever hybrid worker pings the Automation service picks up the job. </a:t>
            </a:r>
          </a:p>
          <a:p>
            <a:pPr>
              <a:lnSpc>
                <a:spcPct val="100000"/>
              </a:lnSpc>
              <a:spcAft>
                <a:spcPts val="1000"/>
              </a:spcAft>
            </a:pPr>
            <a:r>
              <a:rPr lang="en-US" sz="1800" dirty="0"/>
              <a:t>A single hybrid worker can generally pick up four jobs per ping (that is, every 30 seconds). </a:t>
            </a:r>
          </a:p>
          <a:p>
            <a:pPr>
              <a:lnSpc>
                <a:spcPct val="100000"/>
              </a:lnSpc>
              <a:spcAft>
                <a:spcPts val="1000"/>
              </a:spcAft>
            </a:pPr>
            <a:r>
              <a:rPr lang="en-US" sz="1800" dirty="0"/>
              <a:t>If your rate of pushing jobs is higher than four per 30 seconds, then there is a high possibility another hybrid worker in the Hybrid Runbook Worker group picked up the job.</a:t>
            </a:r>
          </a:p>
          <a:p>
            <a:pPr>
              <a:lnSpc>
                <a:spcPct val="100000"/>
              </a:lnSpc>
              <a:spcAft>
                <a:spcPts val="1000"/>
              </a:spcAft>
            </a:pPr>
            <a:r>
              <a:rPr lang="en-US" sz="1800" dirty="0"/>
              <a:t>To control the distribution of runbooks on Hybrid Runbook Workers and when or how the jobs are triggered, you can register the hybrid worker against different Hybrid Runbook Worker groups within your Automation account. </a:t>
            </a:r>
          </a:p>
          <a:p>
            <a:pPr>
              <a:lnSpc>
                <a:spcPct val="100000"/>
              </a:lnSpc>
              <a:spcAft>
                <a:spcPts val="1000"/>
              </a:spcAft>
            </a:pPr>
            <a:r>
              <a:rPr lang="en-US" sz="1800" dirty="0"/>
              <a:t>Target the jobs against the specific group or groups in order to support your execution arrangement.</a:t>
            </a:r>
          </a:p>
        </p:txBody>
      </p:sp>
    </p:spTree>
    <p:extLst>
      <p:ext uri="{BB962C8B-B14F-4D97-AF65-F5344CB8AC3E}">
        <p14:creationId xmlns:p14="http://schemas.microsoft.com/office/powerpoint/2010/main" val="248628159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Configuration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Configuration Management in Azure Automation allows access to two features:</a:t>
            </a:r>
          </a:p>
          <a:p>
            <a:pPr>
              <a:lnSpc>
                <a:spcPct val="100000"/>
              </a:lnSpc>
              <a:spcAft>
                <a:spcPts val="1000"/>
              </a:spcAft>
            </a:pPr>
            <a:r>
              <a:rPr lang="en-US" sz="1800" dirty="0"/>
              <a:t>Change Tracking and Inventory</a:t>
            </a:r>
          </a:p>
          <a:p>
            <a:pPr>
              <a:lnSpc>
                <a:spcPct val="100000"/>
              </a:lnSpc>
              <a:spcAft>
                <a:spcPts val="1000"/>
              </a:spcAft>
            </a:pPr>
            <a:r>
              <a:rPr lang="en-US" sz="1800" dirty="0"/>
              <a:t>Azure Automation State Configuration</a:t>
            </a:r>
          </a:p>
          <a:p>
            <a:pPr>
              <a:lnSpc>
                <a:spcPct val="100000"/>
              </a:lnSpc>
              <a:spcAft>
                <a:spcPts val="1000"/>
              </a:spcAft>
            </a:pPr>
            <a:endParaRPr lang="en-US" sz="1800" dirty="0"/>
          </a:p>
          <a:p>
            <a:pPr>
              <a:lnSpc>
                <a:spcPct val="100000"/>
              </a:lnSpc>
              <a:spcAft>
                <a:spcPts val="1000"/>
              </a:spcAft>
            </a:pPr>
            <a:r>
              <a:rPr lang="en-US" sz="1800" b="1" dirty="0"/>
              <a:t>Change Tracking and Inventory</a:t>
            </a:r>
            <a:r>
              <a:rPr lang="en-US" sz="1800" dirty="0"/>
              <a:t> combines change tracking and inventory functions to allow you to track virtual machine and server infrastructure changes. The service supports change tracking across services, daemons, software, registry, and files.</a:t>
            </a:r>
          </a:p>
          <a:p>
            <a:pPr>
              <a:lnSpc>
                <a:spcPct val="100000"/>
              </a:lnSpc>
              <a:spcAft>
                <a:spcPts val="1000"/>
              </a:spcAft>
            </a:pPr>
            <a:endParaRPr lang="en-US" sz="1800" dirty="0"/>
          </a:p>
          <a:p>
            <a:pPr>
              <a:lnSpc>
                <a:spcPct val="100000"/>
              </a:lnSpc>
              <a:spcAft>
                <a:spcPts val="1000"/>
              </a:spcAft>
            </a:pPr>
            <a:r>
              <a:rPr lang="en-US" sz="1800" b="1" dirty="0"/>
              <a:t>Azure Automation State Configuration</a:t>
            </a:r>
            <a:r>
              <a:rPr lang="en-US" sz="1800" dirty="0"/>
              <a:t> is a cloud-based feature for PowerShell desired state configuration (DSC) that provides services for enterprise environments</a:t>
            </a:r>
          </a:p>
        </p:txBody>
      </p:sp>
    </p:spTree>
    <p:extLst>
      <p:ext uri="{BB962C8B-B14F-4D97-AF65-F5344CB8AC3E}">
        <p14:creationId xmlns:p14="http://schemas.microsoft.com/office/powerpoint/2010/main" val="37898460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Update Management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includes the Update Management feature for Windows and Linux systems across hybrid environments. </a:t>
            </a:r>
          </a:p>
          <a:p>
            <a:pPr>
              <a:lnSpc>
                <a:spcPct val="100000"/>
              </a:lnSpc>
              <a:spcAft>
                <a:spcPts val="1000"/>
              </a:spcAft>
            </a:pPr>
            <a:r>
              <a:rPr lang="en-US" sz="1800" dirty="0"/>
              <a:t>Update Management gives you visibility into update compliance across Azure and other clouds, and on-premises. </a:t>
            </a:r>
          </a:p>
          <a:p>
            <a:pPr>
              <a:lnSpc>
                <a:spcPct val="100000"/>
              </a:lnSpc>
              <a:spcAft>
                <a:spcPts val="1000"/>
              </a:spcAft>
            </a:pPr>
            <a:r>
              <a:rPr lang="en-US" sz="1800" dirty="0"/>
              <a:t>The feature allows you to create scheduled deployments that orchestrate the installation of updates within a defined maintenance window. </a:t>
            </a:r>
          </a:p>
          <a:p>
            <a:pPr>
              <a:lnSpc>
                <a:spcPct val="100000"/>
              </a:lnSpc>
              <a:spcAft>
                <a:spcPts val="1000"/>
              </a:spcAft>
            </a:pPr>
            <a:r>
              <a:rPr lang="en-US" sz="1800" dirty="0"/>
              <a:t>If an update shouldn't be installed on a machine, you can use Update Management functionality to exclude it from a deployment.</a:t>
            </a:r>
            <a:endParaRPr lang="en-US" sz="1800" b="1" dirty="0"/>
          </a:p>
        </p:txBody>
      </p:sp>
    </p:spTree>
    <p:extLst>
      <p:ext uri="{BB962C8B-B14F-4D97-AF65-F5344CB8AC3E}">
        <p14:creationId xmlns:p14="http://schemas.microsoft.com/office/powerpoint/2010/main" val="9976476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Shared Capabilities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Automation consists of a set of shared resources that make it easier to automate and configure your environments at scale.</a:t>
            </a:r>
          </a:p>
          <a:p>
            <a:pPr>
              <a:lnSpc>
                <a:spcPct val="100000"/>
              </a:lnSpc>
              <a:spcAft>
                <a:spcPts val="1000"/>
              </a:spcAft>
            </a:pPr>
            <a:r>
              <a:rPr lang="en-US" sz="1800" b="1" dirty="0"/>
              <a:t>Schedules</a:t>
            </a:r>
            <a:r>
              <a:rPr lang="en-US" sz="1800" dirty="0"/>
              <a:t> - Trigger Automation operations at predefined times.</a:t>
            </a:r>
          </a:p>
          <a:p>
            <a:pPr>
              <a:lnSpc>
                <a:spcPct val="100000"/>
              </a:lnSpc>
              <a:spcAft>
                <a:spcPts val="1000"/>
              </a:spcAft>
            </a:pPr>
            <a:r>
              <a:rPr lang="en-US" sz="1800" b="1" dirty="0"/>
              <a:t>Modules</a:t>
            </a:r>
            <a:r>
              <a:rPr lang="en-US" sz="1800" dirty="0"/>
              <a:t> - Manage Azure and other systems. You can import modules into the Automation account for Microsoft, third-party, community, and custom-defined cmdlets and DSC resources.</a:t>
            </a:r>
          </a:p>
          <a:p>
            <a:pPr>
              <a:lnSpc>
                <a:spcPct val="100000"/>
              </a:lnSpc>
              <a:spcAft>
                <a:spcPts val="1000"/>
              </a:spcAft>
            </a:pPr>
            <a:r>
              <a:rPr lang="en-US" sz="1800" b="1" dirty="0"/>
              <a:t>Modules gallery </a:t>
            </a:r>
            <a:r>
              <a:rPr lang="en-US" sz="1800" dirty="0"/>
              <a:t>- Supports native integration with the PowerShell Gallery to let you view runbooks and import them into the Automation account. The gallery allows you to quickly get started integrating and authoring your processes from PowerShell gallery and Microsoft Script Center.</a:t>
            </a:r>
          </a:p>
          <a:p>
            <a:pPr>
              <a:lnSpc>
                <a:spcPct val="100000"/>
              </a:lnSpc>
              <a:spcAft>
                <a:spcPts val="1000"/>
              </a:spcAft>
            </a:pPr>
            <a:r>
              <a:rPr lang="en-US" sz="1800" b="1" dirty="0"/>
              <a:t>Python 2 packages </a:t>
            </a:r>
            <a:r>
              <a:rPr lang="en-US" sz="1800" dirty="0"/>
              <a:t>- Support Python 2 runbooks for your Automation account.</a:t>
            </a:r>
          </a:p>
          <a:p>
            <a:pPr>
              <a:lnSpc>
                <a:spcPct val="100000"/>
              </a:lnSpc>
              <a:spcAft>
                <a:spcPts val="1000"/>
              </a:spcAft>
            </a:pPr>
            <a:r>
              <a:rPr lang="en-US" sz="1800" b="1" dirty="0"/>
              <a:t>Credentials</a:t>
            </a:r>
            <a:r>
              <a:rPr lang="en-US" sz="1800" dirty="0"/>
              <a:t> - Securely store sensitive information that runbooks and configurations can use at runtime.</a:t>
            </a:r>
          </a:p>
          <a:p>
            <a:pPr>
              <a:lnSpc>
                <a:spcPct val="100000"/>
              </a:lnSpc>
              <a:spcAft>
                <a:spcPts val="1000"/>
              </a:spcAft>
            </a:pPr>
            <a:r>
              <a:rPr lang="en-US" sz="1800" b="1" dirty="0"/>
              <a:t>Connections</a:t>
            </a:r>
            <a:r>
              <a:rPr lang="en-US" sz="1800" dirty="0"/>
              <a:t> - Store name-value pairs of common information for connections to systems. The module author defines connections in runbooks and configurations for use at runtime.</a:t>
            </a:r>
          </a:p>
          <a:p>
            <a:pPr>
              <a:lnSpc>
                <a:spcPct val="100000"/>
              </a:lnSpc>
              <a:spcAft>
                <a:spcPts val="1000"/>
              </a:spcAft>
            </a:pPr>
            <a:r>
              <a:rPr lang="en-US" sz="1800" b="1" dirty="0"/>
              <a:t>Certificates</a:t>
            </a:r>
            <a:r>
              <a:rPr lang="en-US" sz="1800" dirty="0"/>
              <a:t> - Define information to be used in authentication and securing of deployed resources when accessed by runbooks or DSC configurations at runtime.</a:t>
            </a:r>
          </a:p>
          <a:p>
            <a:pPr>
              <a:lnSpc>
                <a:spcPct val="100000"/>
              </a:lnSpc>
              <a:spcAft>
                <a:spcPts val="1000"/>
              </a:spcAft>
            </a:pPr>
            <a:r>
              <a:rPr lang="en-US" sz="1800" b="1" dirty="0"/>
              <a:t>Variables</a:t>
            </a:r>
            <a:r>
              <a:rPr lang="en-US" sz="1800" dirty="0"/>
              <a:t> - Hold content that can be used across runbooks and configurations. You can change variable values without having to modify any of the runbooks or configurations that reference them.</a:t>
            </a:r>
            <a:endParaRPr lang="en-US" sz="1800" b="1" dirty="0"/>
          </a:p>
        </p:txBody>
      </p:sp>
    </p:spTree>
    <p:extLst>
      <p:ext uri="{BB962C8B-B14F-4D97-AF65-F5344CB8AC3E}">
        <p14:creationId xmlns:p14="http://schemas.microsoft.com/office/powerpoint/2010/main" val="230278493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Common Scenarios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b="1" dirty="0"/>
              <a:t>Write runbooks</a:t>
            </a:r>
            <a:r>
              <a:rPr lang="en-US" sz="1800" dirty="0"/>
              <a:t> - Author PowerShell, PowerShell Workflow, graphical, Python 2, and DSC runbooks in common languages.</a:t>
            </a:r>
          </a:p>
          <a:p>
            <a:pPr>
              <a:lnSpc>
                <a:spcPct val="100000"/>
              </a:lnSpc>
              <a:spcAft>
                <a:spcPts val="1000"/>
              </a:spcAft>
            </a:pPr>
            <a:r>
              <a:rPr lang="en-US" sz="1800" b="1" dirty="0"/>
              <a:t>Build and deploy resources</a:t>
            </a:r>
            <a:r>
              <a:rPr lang="en-US" sz="1800" dirty="0"/>
              <a:t> - Deploy virtual machines across a hybrid environment using runbooks and Azure Resource Manager templates. Integrate into development tools, such as Jenkins and Azure DevOps.</a:t>
            </a:r>
          </a:p>
          <a:p>
            <a:pPr>
              <a:lnSpc>
                <a:spcPct val="100000"/>
              </a:lnSpc>
              <a:spcAft>
                <a:spcPts val="1000"/>
              </a:spcAft>
            </a:pPr>
            <a:r>
              <a:rPr lang="en-US" sz="1800" b="1" dirty="0"/>
              <a:t>Configure VMs</a:t>
            </a:r>
            <a:r>
              <a:rPr lang="en-US" sz="1800" dirty="0"/>
              <a:t> - Assess and configure Windows and Linux machines with configurations for the infrastructure and application.</a:t>
            </a:r>
          </a:p>
          <a:p>
            <a:pPr>
              <a:lnSpc>
                <a:spcPct val="100000"/>
              </a:lnSpc>
              <a:spcAft>
                <a:spcPts val="1000"/>
              </a:spcAft>
            </a:pPr>
            <a:r>
              <a:rPr lang="en-US" sz="1800" b="1" dirty="0"/>
              <a:t>Share knowledge</a:t>
            </a:r>
            <a:r>
              <a:rPr lang="en-US" sz="1800" dirty="0"/>
              <a:t> - Transfer knowledge into the system on how your organization delivers and maintains workloads.</a:t>
            </a:r>
          </a:p>
          <a:p>
            <a:pPr>
              <a:lnSpc>
                <a:spcPct val="100000"/>
              </a:lnSpc>
              <a:spcAft>
                <a:spcPts val="1000"/>
              </a:spcAft>
            </a:pPr>
            <a:r>
              <a:rPr lang="en-US" sz="1800" b="1" dirty="0"/>
              <a:t>Retrieve inventory</a:t>
            </a:r>
            <a:r>
              <a:rPr lang="en-US" sz="1800" dirty="0"/>
              <a:t> - Get a complete inventory of deployed resources for targeting, reporting, and compliance.</a:t>
            </a:r>
          </a:p>
          <a:p>
            <a:pPr>
              <a:lnSpc>
                <a:spcPct val="100000"/>
              </a:lnSpc>
              <a:spcAft>
                <a:spcPts val="1000"/>
              </a:spcAft>
            </a:pPr>
            <a:r>
              <a:rPr lang="en-US" sz="1800" b="1" dirty="0"/>
              <a:t>Find changes</a:t>
            </a:r>
            <a:r>
              <a:rPr lang="en-US" sz="1800" dirty="0"/>
              <a:t> - Identify changes that can cause misconfiguration and improve operational compliance.</a:t>
            </a:r>
          </a:p>
          <a:p>
            <a:pPr>
              <a:lnSpc>
                <a:spcPct val="100000"/>
              </a:lnSpc>
              <a:spcAft>
                <a:spcPts val="1000"/>
              </a:spcAft>
            </a:pPr>
            <a:r>
              <a:rPr lang="en-US" sz="1800" b="1" dirty="0"/>
              <a:t>Monitor</a:t>
            </a:r>
            <a:r>
              <a:rPr lang="en-US" sz="1800" dirty="0"/>
              <a:t> - Isolate machine changes that are causing issues and remediate or escalate them to management systems.</a:t>
            </a:r>
          </a:p>
          <a:p>
            <a:pPr>
              <a:lnSpc>
                <a:spcPct val="100000"/>
              </a:lnSpc>
              <a:spcAft>
                <a:spcPts val="1000"/>
              </a:spcAft>
            </a:pPr>
            <a:r>
              <a:rPr lang="en-US" sz="1800" b="1" dirty="0"/>
              <a:t>Protect</a:t>
            </a:r>
            <a:r>
              <a:rPr lang="en-US" sz="1800" dirty="0"/>
              <a:t> - Quarantine machines if security alerts are raised. Set in-guest requirements.</a:t>
            </a:r>
          </a:p>
          <a:p>
            <a:pPr>
              <a:lnSpc>
                <a:spcPct val="100000"/>
              </a:lnSpc>
              <a:spcAft>
                <a:spcPts val="1000"/>
              </a:spcAft>
            </a:pPr>
            <a:r>
              <a:rPr lang="en-US" sz="1800" b="1" dirty="0"/>
              <a:t>Govern</a:t>
            </a:r>
            <a:r>
              <a:rPr lang="en-US" sz="1800" dirty="0"/>
              <a:t> - Set up Azure RBAC for teams. Recover unused resources.</a:t>
            </a:r>
            <a:endParaRPr lang="en-US" sz="1800" b="1" dirty="0"/>
          </a:p>
        </p:txBody>
      </p:sp>
    </p:spTree>
    <p:extLst>
      <p:ext uri="{BB962C8B-B14F-4D97-AF65-F5344CB8AC3E}">
        <p14:creationId xmlns:p14="http://schemas.microsoft.com/office/powerpoint/2010/main" val="38602386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Log Analytics + Linking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monitoring solutions require a Log Analytics workspace to store data collected by the solution and to host its log searches and views. Some solutions also require an Automation account to contain runbooks and related resources. </a:t>
            </a:r>
          </a:p>
          <a:p>
            <a:pPr>
              <a:lnSpc>
                <a:spcPct val="100000"/>
              </a:lnSpc>
              <a:spcAft>
                <a:spcPts val="1000"/>
              </a:spcAft>
            </a:pPr>
            <a:endParaRPr lang="en-US" sz="1800" dirty="0"/>
          </a:p>
          <a:p>
            <a:pPr>
              <a:lnSpc>
                <a:spcPct val="100000"/>
              </a:lnSpc>
              <a:spcAft>
                <a:spcPts val="1000"/>
              </a:spcAft>
            </a:pPr>
            <a:r>
              <a:rPr lang="en-US" sz="1800" dirty="0"/>
              <a:t>The workspace and account must meet the following requirements.</a:t>
            </a:r>
          </a:p>
          <a:p>
            <a:pPr>
              <a:lnSpc>
                <a:spcPct val="100000"/>
              </a:lnSpc>
              <a:spcAft>
                <a:spcPts val="1000"/>
              </a:spcAft>
            </a:pPr>
            <a:r>
              <a:rPr lang="en-US" sz="1800" dirty="0"/>
              <a:t>Each installation of a solution can only use one Log Analytics workspace and one Automation account. You can install the solution separately into multiple workspaces.</a:t>
            </a:r>
          </a:p>
          <a:p>
            <a:pPr>
              <a:lnSpc>
                <a:spcPct val="100000"/>
              </a:lnSpc>
              <a:spcAft>
                <a:spcPts val="1000"/>
              </a:spcAft>
            </a:pPr>
            <a:r>
              <a:rPr lang="en-US" sz="1800" dirty="0"/>
              <a:t>If a solution requires an Automation account, then the Log Analytics workspace and Automation account must be linked to one another. A Log Analytics workspace may only be linked to one Automation account, and an Automation account may only be linked to one Log Analytics workspace.</a:t>
            </a:r>
          </a:p>
          <a:p>
            <a:pPr>
              <a:lnSpc>
                <a:spcPct val="100000"/>
              </a:lnSpc>
              <a:spcAft>
                <a:spcPts val="1000"/>
              </a:spcAft>
            </a:pPr>
            <a:r>
              <a:rPr lang="en-US" sz="1800" dirty="0"/>
              <a:t>When you install a solution through Azure Marketplace, you're prompted for a workspace and Automation account. The link between them is created if they aren't already linked.</a:t>
            </a:r>
          </a:p>
        </p:txBody>
      </p:sp>
    </p:spTree>
    <p:extLst>
      <p:ext uri="{BB962C8B-B14F-4D97-AF65-F5344CB8AC3E}">
        <p14:creationId xmlns:p14="http://schemas.microsoft.com/office/powerpoint/2010/main" val="55079345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Linking + Regions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 Azure Automation, you can enable the Update Management, Change Tracking and Inventory, and Start/Stop VMs during off-hours features for your servers and virtual machines. </a:t>
            </a:r>
          </a:p>
          <a:p>
            <a:pPr>
              <a:lnSpc>
                <a:spcPct val="100000"/>
              </a:lnSpc>
              <a:spcAft>
                <a:spcPts val="1000"/>
              </a:spcAft>
            </a:pPr>
            <a:r>
              <a:rPr lang="en-US" sz="1800" dirty="0"/>
              <a:t>These features have a dependency on a Log Analytics workspace, and therefore require linking the workspace with an Automation account. </a:t>
            </a:r>
          </a:p>
          <a:p>
            <a:pPr>
              <a:lnSpc>
                <a:spcPct val="100000"/>
              </a:lnSpc>
              <a:spcAft>
                <a:spcPts val="1000"/>
              </a:spcAft>
            </a:pPr>
            <a:r>
              <a:rPr lang="en-US" sz="1800" dirty="0"/>
              <a:t>However, only certain regions are supported </a:t>
            </a:r>
            <a:br>
              <a:rPr lang="en-US" sz="1800" dirty="0"/>
            </a:br>
            <a:r>
              <a:rPr lang="en-US" sz="1800" dirty="0"/>
              <a:t>to link them together. </a:t>
            </a:r>
          </a:p>
          <a:p>
            <a:pPr>
              <a:lnSpc>
                <a:spcPct val="100000"/>
              </a:lnSpc>
              <a:spcAft>
                <a:spcPts val="1000"/>
              </a:spcAft>
            </a:pPr>
            <a:r>
              <a:rPr lang="en-US" sz="1800" dirty="0"/>
              <a:t>In general, the mapping is not applicable if </a:t>
            </a:r>
            <a:br>
              <a:rPr lang="en-US" sz="1800" dirty="0"/>
            </a:br>
            <a:r>
              <a:rPr lang="en-US" sz="1800" dirty="0"/>
              <a:t>you plan to link an Automation account to </a:t>
            </a:r>
            <a:br>
              <a:rPr lang="en-US" sz="1800" dirty="0"/>
            </a:br>
            <a:r>
              <a:rPr lang="en-US" sz="1800" dirty="0"/>
              <a:t>a workspace that won't have these features </a:t>
            </a:r>
            <a:br>
              <a:rPr lang="en-US" sz="1800" dirty="0"/>
            </a:br>
            <a:r>
              <a:rPr lang="en-US" sz="1800" dirty="0"/>
              <a:t>enabled.</a:t>
            </a:r>
          </a:p>
        </p:txBody>
      </p:sp>
      <p:pic>
        <p:nvPicPr>
          <p:cNvPr id="4" name="Picture 3">
            <a:extLst>
              <a:ext uri="{FF2B5EF4-FFF2-40B4-BE49-F238E27FC236}">
                <a16:creationId xmlns:a16="http://schemas.microsoft.com/office/drawing/2014/main" id="{E4CFFD7D-6429-4EB6-9731-C91EC59CA96D}"/>
              </a:ext>
            </a:extLst>
          </p:cNvPr>
          <p:cNvPicPr>
            <a:picLocks noChangeAspect="1"/>
          </p:cNvPicPr>
          <p:nvPr/>
        </p:nvPicPr>
        <p:blipFill>
          <a:blip r:embed="rId3"/>
          <a:stretch>
            <a:fillRect/>
          </a:stretch>
        </p:blipFill>
        <p:spPr>
          <a:xfrm>
            <a:off x="5440780" y="2548392"/>
            <a:ext cx="5766636" cy="3174378"/>
          </a:xfrm>
          <a:prstGeom prst="rect">
            <a:avLst/>
          </a:prstGeom>
        </p:spPr>
      </p:pic>
    </p:spTree>
    <p:extLst>
      <p:ext uri="{BB962C8B-B14F-4D97-AF65-F5344CB8AC3E}">
        <p14:creationId xmlns:p14="http://schemas.microsoft.com/office/powerpoint/2010/main" val="1880264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Deploying with ARM</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mappings via variables and arrays:</a:t>
            </a:r>
          </a:p>
        </p:txBody>
      </p:sp>
      <p:pic>
        <p:nvPicPr>
          <p:cNvPr id="5" name="Picture 4">
            <a:extLst>
              <a:ext uri="{FF2B5EF4-FFF2-40B4-BE49-F238E27FC236}">
                <a16:creationId xmlns:a16="http://schemas.microsoft.com/office/drawing/2014/main" id="{2297D7F1-F4D2-4894-BBAC-3D22CFF3678D}"/>
              </a:ext>
            </a:extLst>
          </p:cNvPr>
          <p:cNvPicPr>
            <a:picLocks noChangeAspect="1"/>
          </p:cNvPicPr>
          <p:nvPr/>
        </p:nvPicPr>
        <p:blipFill>
          <a:blip r:embed="rId3"/>
          <a:stretch>
            <a:fillRect/>
          </a:stretch>
        </p:blipFill>
        <p:spPr>
          <a:xfrm>
            <a:off x="740443" y="1860884"/>
            <a:ext cx="4977093" cy="1790700"/>
          </a:xfrm>
          <a:prstGeom prst="rect">
            <a:avLst/>
          </a:prstGeom>
        </p:spPr>
      </p:pic>
      <p:pic>
        <p:nvPicPr>
          <p:cNvPr id="7" name="Picture 6">
            <a:extLst>
              <a:ext uri="{FF2B5EF4-FFF2-40B4-BE49-F238E27FC236}">
                <a16:creationId xmlns:a16="http://schemas.microsoft.com/office/drawing/2014/main" id="{40F6AB3F-F863-455F-95E2-170C6B429204}"/>
              </a:ext>
            </a:extLst>
          </p:cNvPr>
          <p:cNvPicPr>
            <a:picLocks noChangeAspect="1"/>
          </p:cNvPicPr>
          <p:nvPr/>
        </p:nvPicPr>
        <p:blipFill>
          <a:blip r:embed="rId4"/>
          <a:stretch>
            <a:fillRect/>
          </a:stretch>
        </p:blipFill>
        <p:spPr>
          <a:xfrm>
            <a:off x="4093494" y="3900988"/>
            <a:ext cx="5172075" cy="1895475"/>
          </a:xfrm>
          <a:prstGeom prst="rect">
            <a:avLst/>
          </a:prstGeom>
        </p:spPr>
      </p:pic>
    </p:spTree>
    <p:extLst>
      <p:ext uri="{BB962C8B-B14F-4D97-AF65-F5344CB8AC3E}">
        <p14:creationId xmlns:p14="http://schemas.microsoft.com/office/powerpoint/2010/main" val="35293573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Kusto Query Language</a:t>
            </a:r>
          </a:p>
        </p:txBody>
      </p:sp>
    </p:spTree>
    <p:extLst>
      <p:ext uri="{BB962C8B-B14F-4D97-AF65-F5344CB8AC3E}">
        <p14:creationId xmlns:p14="http://schemas.microsoft.com/office/powerpoint/2010/main" val="68975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Kusto Query Language (KQL)</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A Kusto query is a read-only request to process data and return results</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request is stated in plain text, using a data-flow model designed to make the syntax easy to read, author, and automate</a:t>
            </a:r>
          </a:p>
          <a:p>
            <a:pPr lvl="1" indent="-228600" defTabSz="914400">
              <a:lnSpc>
                <a:spcPct val="90000"/>
              </a:lnSpc>
              <a:buFont typeface="Arial" panose="020B0604020202020204" pitchFamily="34" charset="0"/>
              <a:buChar char="•"/>
            </a:pPr>
            <a:endParaRPr lang="en-US" dirty="0"/>
          </a:p>
          <a:p>
            <a:pPr lvl="1" indent="-228600" defTabSz="914400">
              <a:lnSpc>
                <a:spcPct val="90000"/>
              </a:lnSpc>
              <a:buFont typeface="Arial" panose="020B0604020202020204" pitchFamily="34" charset="0"/>
              <a:buChar char="•"/>
            </a:pPr>
            <a:r>
              <a:rPr lang="en-US" dirty="0"/>
              <a:t>The query uses schema entities that are organized in a hierarchy similar to SQL's: databases, tables, and columns</a:t>
            </a:r>
          </a:p>
          <a:p>
            <a:pPr indent="-228600" defTabSz="914400">
              <a:lnSpc>
                <a:spcPct val="90000"/>
              </a:lnSpc>
              <a:buFont typeface="Arial" panose="020B0604020202020204" pitchFamily="34" charset="0"/>
              <a:buChar char="•"/>
            </a:pPr>
            <a:endParaRPr lang="en-US" sz="2000" dirty="0">
              <a:hlinkClick r:id="" action="ppaction://noaction"/>
            </a:endParaRPr>
          </a:p>
          <a:p>
            <a:pPr indent="-228600" defTabSz="914400">
              <a:lnSpc>
                <a:spcPct val="90000"/>
              </a:lnSpc>
              <a:buFont typeface="Arial" panose="020B0604020202020204" pitchFamily="34" charset="0"/>
              <a:buChar char="•"/>
            </a:pPr>
            <a:r>
              <a:rPr lang="en-US" sz="2000" dirty="0">
                <a:hlinkClick r:id="" action="ppaction://noaction"/>
              </a:rPr>
              <a:t>https://docs.microsoft.com/en-us/azure/kusto/query/</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spTree>
    <p:extLst>
      <p:ext uri="{BB962C8B-B14F-4D97-AF65-F5344CB8AC3E}">
        <p14:creationId xmlns:p14="http://schemas.microsoft.com/office/powerpoint/2010/main" val="204916413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7F7E-00FE-4A9E-90C1-97A4DD786ED2}"/>
              </a:ext>
            </a:extLst>
          </p:cNvPr>
          <p:cNvSpPr>
            <a:spLocks noGrp="1"/>
          </p:cNvSpPr>
          <p:nvPr>
            <p:ph type="title"/>
          </p:nvPr>
        </p:nvSpPr>
        <p:spPr>
          <a:xfrm>
            <a:off x="648929" y="629267"/>
            <a:ext cx="10851409" cy="807422"/>
          </a:xfrm>
        </p:spPr>
        <p:txBody>
          <a:bodyPr vert="horz" lIns="91440" tIns="45720" rIns="91440" bIns="45720" rtlCol="0" anchor="ctr">
            <a:normAutofit/>
          </a:bodyPr>
          <a:lstStyle/>
          <a:p>
            <a:pPr defTabSz="914400">
              <a:lnSpc>
                <a:spcPct val="90000"/>
              </a:lnSpc>
            </a:pPr>
            <a:r>
              <a:rPr lang="en-US" sz="4400" b="1" kern="1200" dirty="0">
                <a:solidFill>
                  <a:schemeClr val="tx1"/>
                </a:solidFill>
                <a:latin typeface="+mj-lt"/>
                <a:ea typeface="+mj-ea"/>
                <a:cs typeface="+mj-cs"/>
              </a:rPr>
              <a:t>Selecting Data</a:t>
            </a:r>
            <a:endParaRPr lang="en-US" sz="44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A95C4D9-71B2-4D1C-86DB-A7B7C5637EBC}"/>
              </a:ext>
            </a:extLst>
          </p:cNvPr>
          <p:cNvSpPr>
            <a:spLocks noGrp="1"/>
          </p:cNvSpPr>
          <p:nvPr>
            <p:ph type="body" sz="quarter" idx="10"/>
          </p:nvPr>
        </p:nvSpPr>
        <p:spPr>
          <a:xfrm>
            <a:off x="584200" y="1630978"/>
            <a:ext cx="11025188"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t>Start with a reference to a table (StormEvents)</a:t>
            </a:r>
          </a:p>
          <a:p>
            <a:pPr indent="-228600" defTabSz="914400">
              <a:lnSpc>
                <a:spcPct val="90000"/>
              </a:lnSpc>
              <a:buFont typeface="Arial" panose="020B0604020202020204" pitchFamily="34" charset="0"/>
              <a:buChar char="•"/>
            </a:pPr>
            <a:r>
              <a:rPr lang="en-US" dirty="0"/>
              <a:t>Add a newline starting with a pipe (|) with your where query</a:t>
            </a:r>
          </a:p>
          <a:p>
            <a:pPr indent="-228600" defTabSz="914400">
              <a:lnSpc>
                <a:spcPct val="90000"/>
              </a:lnSpc>
              <a:buFont typeface="Arial" panose="020B0604020202020204" pitchFamily="34" charset="0"/>
              <a:buChar char="•"/>
            </a:pPr>
            <a:r>
              <a:rPr lang="en-US" dirty="0"/>
              <a:t>Last line will be (|) and the columns you would like returned (count)</a:t>
            </a:r>
          </a:p>
          <a:p>
            <a:pPr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4" name="Picture 3">
            <a:extLst>
              <a:ext uri="{FF2B5EF4-FFF2-40B4-BE49-F238E27FC236}">
                <a16:creationId xmlns:a16="http://schemas.microsoft.com/office/drawing/2014/main" id="{CB5E5F6E-E0C7-4003-8DF3-5B7C1D08C6CB}"/>
              </a:ext>
            </a:extLst>
          </p:cNvPr>
          <p:cNvPicPr>
            <a:picLocks noChangeAspect="1"/>
          </p:cNvPicPr>
          <p:nvPr/>
        </p:nvPicPr>
        <p:blipFill>
          <a:blip r:embed="rId2"/>
          <a:stretch>
            <a:fillRect/>
          </a:stretch>
        </p:blipFill>
        <p:spPr>
          <a:xfrm>
            <a:off x="1195978" y="3719775"/>
            <a:ext cx="9272263" cy="1577439"/>
          </a:xfrm>
          <a:prstGeom prst="rect">
            <a:avLst/>
          </a:prstGeom>
        </p:spPr>
      </p:pic>
    </p:spTree>
    <p:extLst>
      <p:ext uri="{BB962C8B-B14F-4D97-AF65-F5344CB8AC3E}">
        <p14:creationId xmlns:p14="http://schemas.microsoft.com/office/powerpoint/2010/main" val="36012341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KQL – Common Operators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Some useful KQL operators:</a:t>
            </a:r>
          </a:p>
          <a:p>
            <a:pPr>
              <a:lnSpc>
                <a:spcPct val="100000"/>
              </a:lnSpc>
              <a:spcAft>
                <a:spcPts val="1000"/>
              </a:spcAft>
            </a:pPr>
            <a:r>
              <a:rPr lang="en-US" sz="1800" b="1" dirty="0"/>
              <a:t>where</a:t>
            </a:r>
            <a:r>
              <a:rPr lang="en-US" sz="1800" dirty="0"/>
              <a:t> - Filter a table to the subset of rows that satisfy a predicate.</a:t>
            </a:r>
          </a:p>
          <a:p>
            <a:pPr>
              <a:lnSpc>
                <a:spcPct val="100000"/>
              </a:lnSpc>
              <a:spcAft>
                <a:spcPts val="1000"/>
              </a:spcAft>
            </a:pPr>
            <a:r>
              <a:rPr lang="en-US" sz="1800" b="1" dirty="0"/>
              <a:t>summarize</a:t>
            </a:r>
            <a:r>
              <a:rPr lang="en-US" sz="1800" dirty="0"/>
              <a:t> - Produce a table that aggregates the content of the input table.</a:t>
            </a:r>
          </a:p>
          <a:p>
            <a:pPr>
              <a:lnSpc>
                <a:spcPct val="100000"/>
              </a:lnSpc>
              <a:spcAft>
                <a:spcPts val="1000"/>
              </a:spcAft>
            </a:pPr>
            <a:r>
              <a:rPr lang="en-US" sz="1800" b="1" dirty="0"/>
              <a:t>join</a:t>
            </a:r>
            <a:r>
              <a:rPr lang="en-US" sz="1800" dirty="0"/>
              <a:t> - Merge the rows of two tables to form a new table by matching values of the specified column(s) from each table.</a:t>
            </a:r>
          </a:p>
          <a:p>
            <a:pPr>
              <a:lnSpc>
                <a:spcPct val="100000"/>
              </a:lnSpc>
              <a:spcAft>
                <a:spcPts val="1000"/>
              </a:spcAft>
            </a:pPr>
            <a:r>
              <a:rPr lang="en-US" sz="1800" b="1" dirty="0"/>
              <a:t>count</a:t>
            </a:r>
            <a:r>
              <a:rPr lang="en-US" sz="1800" dirty="0"/>
              <a:t> - Return the number of records in the input record set.</a:t>
            </a:r>
          </a:p>
          <a:p>
            <a:pPr>
              <a:lnSpc>
                <a:spcPct val="100000"/>
              </a:lnSpc>
              <a:spcAft>
                <a:spcPts val="1000"/>
              </a:spcAft>
            </a:pPr>
            <a:r>
              <a:rPr lang="en-US" sz="1800" b="1" dirty="0"/>
              <a:t>top</a:t>
            </a:r>
            <a:r>
              <a:rPr lang="en-US" sz="1800" dirty="0"/>
              <a:t> - Return the first N records sorted by the specified columns.</a:t>
            </a:r>
          </a:p>
          <a:p>
            <a:pPr>
              <a:lnSpc>
                <a:spcPct val="100000"/>
              </a:lnSpc>
              <a:spcAft>
                <a:spcPts val="1000"/>
              </a:spcAft>
            </a:pPr>
            <a:r>
              <a:rPr lang="en-US" sz="1800" dirty="0"/>
              <a:t>limit - Return up to the specified number of rows.</a:t>
            </a:r>
          </a:p>
          <a:p>
            <a:pPr>
              <a:lnSpc>
                <a:spcPct val="100000"/>
              </a:lnSpc>
              <a:spcAft>
                <a:spcPts val="1000"/>
              </a:spcAft>
            </a:pPr>
            <a:r>
              <a:rPr lang="en-US" sz="1800" b="1" dirty="0"/>
              <a:t>project</a:t>
            </a:r>
            <a:r>
              <a:rPr lang="en-US" sz="1800" dirty="0"/>
              <a:t> - Select the columns to include, rename or drop, and insert new computed columns.</a:t>
            </a:r>
          </a:p>
          <a:p>
            <a:pPr>
              <a:lnSpc>
                <a:spcPct val="100000"/>
              </a:lnSpc>
              <a:spcAft>
                <a:spcPts val="1000"/>
              </a:spcAft>
            </a:pPr>
            <a:r>
              <a:rPr lang="en-US" sz="1800" b="1" dirty="0"/>
              <a:t>extend</a:t>
            </a:r>
            <a:r>
              <a:rPr lang="en-US" sz="1800" dirty="0"/>
              <a:t> - Create calculated columns and append them to the result set.</a:t>
            </a:r>
          </a:p>
          <a:p>
            <a:pPr>
              <a:lnSpc>
                <a:spcPct val="100000"/>
              </a:lnSpc>
              <a:spcAft>
                <a:spcPts val="1000"/>
              </a:spcAft>
            </a:pPr>
            <a:r>
              <a:rPr lang="en-US" sz="1800" b="1" dirty="0" err="1"/>
              <a:t>makeset</a:t>
            </a:r>
            <a:r>
              <a:rPr lang="en-US" sz="1800" dirty="0"/>
              <a:t> - Return a dynamic (JSON) array of the set of distinct values that Expr takes in the group</a:t>
            </a:r>
          </a:p>
          <a:p>
            <a:pPr>
              <a:lnSpc>
                <a:spcPct val="100000"/>
              </a:lnSpc>
              <a:spcAft>
                <a:spcPts val="1000"/>
              </a:spcAft>
            </a:pPr>
            <a:r>
              <a:rPr lang="en-US" sz="1800" b="1" dirty="0"/>
              <a:t>find</a:t>
            </a:r>
            <a:r>
              <a:rPr lang="en-US" sz="1800" dirty="0"/>
              <a:t> - Find rows that match a predicate across a set of tables.</a:t>
            </a:r>
          </a:p>
          <a:p>
            <a:endParaRPr lang="en-US" sz="1800" b="1" dirty="0"/>
          </a:p>
        </p:txBody>
      </p:sp>
    </p:spTree>
    <p:extLst>
      <p:ext uri="{BB962C8B-B14F-4D97-AF65-F5344CB8AC3E}">
        <p14:creationId xmlns:p14="http://schemas.microsoft.com/office/powerpoint/2010/main" val="81335547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Functions</a:t>
            </a:r>
          </a:p>
        </p:txBody>
      </p:sp>
      <p:sp>
        <p:nvSpPr>
          <p:cNvPr id="6" name="Text Placeholder 5"/>
          <p:cNvSpPr>
            <a:spLocks noGrp="1"/>
          </p:cNvSpPr>
          <p:nvPr>
            <p:ph type="body" sz="quarter" idx="10"/>
          </p:nvPr>
        </p:nvSpPr>
        <p:spPr>
          <a:xfrm>
            <a:off x="586740" y="1435100"/>
            <a:ext cx="11018520" cy="4124206"/>
          </a:xfrm>
        </p:spPr>
        <p:txBody>
          <a:bodyPr/>
          <a:lstStyle/>
          <a:p>
            <a:pPr lvl="1"/>
            <a:r>
              <a:rPr lang="en-US" sz="2800" dirty="0">
                <a:latin typeface="Segoe UI Semilight" panose="020B0402040204020203" pitchFamily="34" charset="0"/>
                <a:cs typeface="Segoe UI Semilight" panose="020B0402040204020203" pitchFamily="34" charset="0"/>
              </a:rPr>
              <a:t>Functions are reusable queries or query parts</a:t>
            </a:r>
          </a:p>
          <a:p>
            <a:pPr lvl="1"/>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Stored functions</a:t>
            </a:r>
            <a:r>
              <a:rPr lang="en-US" sz="2400" dirty="0">
                <a:latin typeface="Segoe UI Semilight" panose="020B0402040204020203" pitchFamily="34" charset="0"/>
                <a:cs typeface="Segoe UI Semilight" panose="020B0402040204020203" pitchFamily="34" charset="0"/>
              </a:rPr>
              <a:t>, which are user-defined functions that are stored and managed a one kind of a database's schema entities. </a:t>
            </a:r>
          </a:p>
          <a:p>
            <a:pPr lvl="2"/>
            <a:r>
              <a:rPr lang="en-US" sz="2400" b="1" dirty="0">
                <a:latin typeface="Segoe UI Semilight" panose="020B0402040204020203" pitchFamily="34" charset="0"/>
                <a:cs typeface="Segoe UI Semilight" panose="020B0402040204020203" pitchFamily="34" charset="0"/>
              </a:rPr>
              <a:t>Query-defined functions</a:t>
            </a:r>
            <a:r>
              <a:rPr lang="en-US" sz="2400" dirty="0">
                <a:latin typeface="Segoe UI Semilight" panose="020B0402040204020203" pitchFamily="34" charset="0"/>
                <a:cs typeface="Segoe UI Semilight" panose="020B0402040204020203" pitchFamily="34" charset="0"/>
              </a:rPr>
              <a:t>, which are user-defined functions that are defined and used within the scope of a single query. The definition of such functions is done through a let statement. </a:t>
            </a:r>
            <a:endParaRPr lang="en-US" sz="2800" dirty="0">
              <a:latin typeface="Segoe UI Semilight" panose="020B0402040204020203" pitchFamily="34" charset="0"/>
              <a:cs typeface="Segoe UI Semilight" panose="020B0402040204020203" pitchFamily="34" charset="0"/>
            </a:endParaRPr>
          </a:p>
          <a:p>
            <a:pPr lvl="2"/>
            <a:r>
              <a:rPr lang="en-US" sz="2400" b="1" dirty="0">
                <a:latin typeface="Segoe UI Semilight" panose="020B0402040204020203" pitchFamily="34" charset="0"/>
                <a:cs typeface="Segoe UI Semilight" panose="020B0402040204020203" pitchFamily="34" charset="0"/>
              </a:rPr>
              <a:t>Built-in functions</a:t>
            </a:r>
            <a:r>
              <a:rPr lang="en-US" sz="2400" dirty="0">
                <a:latin typeface="Segoe UI Semilight" panose="020B0402040204020203" pitchFamily="34" charset="0"/>
                <a:cs typeface="Segoe UI Semilight" panose="020B0402040204020203" pitchFamily="34" charset="0"/>
              </a:rPr>
              <a:t>, which are hard-coded (defined by Kusto and cannot be modified by users).</a:t>
            </a:r>
          </a:p>
          <a:p>
            <a:pPr lvl="1"/>
            <a:endParaRPr lang="en-US" dirty="0"/>
          </a:p>
        </p:txBody>
      </p:sp>
    </p:spTree>
    <p:extLst>
      <p:ext uri="{BB962C8B-B14F-4D97-AF65-F5344CB8AC3E}">
        <p14:creationId xmlns:p14="http://schemas.microsoft.com/office/powerpoint/2010/main" val="372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Built-In Functions</a:t>
            </a:r>
          </a:p>
        </p:txBody>
      </p:sp>
      <p:sp>
        <p:nvSpPr>
          <p:cNvPr id="6" name="Text Placeholder 5"/>
          <p:cNvSpPr>
            <a:spLocks noGrp="1"/>
          </p:cNvSpPr>
          <p:nvPr>
            <p:ph type="body" sz="quarter" idx="10"/>
          </p:nvPr>
        </p:nvSpPr>
        <p:spPr>
          <a:xfrm>
            <a:off x="586740" y="1435100"/>
            <a:ext cx="11018520" cy="3090077"/>
          </a:xfrm>
        </p:spPr>
        <p:txBody>
          <a:bodyPr/>
          <a:lstStyle/>
          <a:p>
            <a:pPr lvl="1"/>
            <a:r>
              <a:rPr lang="en-US" sz="2800" dirty="0">
                <a:latin typeface="Segoe UI Semilight" panose="020B0402040204020203" pitchFamily="34" charset="0"/>
                <a:cs typeface="Segoe UI Semilight" panose="020B0402040204020203" pitchFamily="34" charset="0"/>
              </a:rPr>
              <a:t>Kusto has many pre-defined, built-in functions you can use</a:t>
            </a:r>
          </a:p>
          <a:p>
            <a:pPr lvl="2"/>
            <a:r>
              <a:rPr lang="en-US" sz="2400" dirty="0">
                <a:latin typeface="Segoe UI Semilight" panose="020B0402040204020203" pitchFamily="34" charset="0"/>
                <a:cs typeface="Segoe UI Semilight" panose="020B0402040204020203" pitchFamily="34" charset="0"/>
              </a:rPr>
              <a:t>Scalar</a:t>
            </a:r>
          </a:p>
          <a:p>
            <a:pPr lvl="2"/>
            <a:r>
              <a:rPr lang="en-US" sz="2400" dirty="0">
                <a:latin typeface="Segoe UI Semilight" panose="020B0402040204020203" pitchFamily="34" charset="0"/>
                <a:cs typeface="Segoe UI Semilight" panose="020B0402040204020203" pitchFamily="34" charset="0"/>
              </a:rPr>
              <a:t>Aggregation</a:t>
            </a:r>
          </a:p>
          <a:p>
            <a:pPr lvl="2"/>
            <a:r>
              <a:rPr lang="en-US" sz="2400" dirty="0">
                <a:latin typeface="Segoe UI Semilight" panose="020B0402040204020203" pitchFamily="34" charset="0"/>
                <a:cs typeface="Segoe UI Semilight" panose="020B0402040204020203" pitchFamily="34" charset="0"/>
              </a:rPr>
              <a:t>Window</a:t>
            </a:r>
          </a:p>
          <a:p>
            <a:pPr lvl="2"/>
            <a:r>
              <a:rPr lang="en-US" sz="2400" dirty="0">
                <a:latin typeface="Segoe UI Semilight" panose="020B0402040204020203" pitchFamily="34" charset="0"/>
                <a:cs typeface="Segoe UI Semilight" panose="020B0402040204020203" pitchFamily="34" charset="0"/>
              </a:rPr>
              <a:t>Time Series Analysis</a:t>
            </a:r>
          </a:p>
          <a:p>
            <a:pPr lvl="2"/>
            <a:r>
              <a:rPr lang="en-US" sz="2400" dirty="0">
                <a:latin typeface="Segoe UI Semilight" panose="020B0402040204020203" pitchFamily="34" charset="0"/>
                <a:cs typeface="Segoe UI Semilight" panose="020B0402040204020203" pitchFamily="34" charset="0"/>
              </a:rPr>
              <a:t>Machine Learning</a:t>
            </a:r>
          </a:p>
          <a:p>
            <a:pPr lvl="2"/>
            <a:r>
              <a:rPr lang="en-US" sz="2400" dirty="0">
                <a:latin typeface="Segoe UI Semilight" panose="020B0402040204020203" pitchFamily="34" charset="0"/>
                <a:cs typeface="Segoe UI Semilight" panose="020B0402040204020203" pitchFamily="34" charset="0"/>
              </a:rPr>
              <a:t>Geospatial</a:t>
            </a:r>
          </a:p>
        </p:txBody>
      </p:sp>
      <p:pic>
        <p:nvPicPr>
          <p:cNvPr id="2" name="Picture 1">
            <a:extLst>
              <a:ext uri="{FF2B5EF4-FFF2-40B4-BE49-F238E27FC236}">
                <a16:creationId xmlns:a16="http://schemas.microsoft.com/office/drawing/2014/main" id="{6FFE29D9-E102-4B73-B641-5E55DA90C6D5}"/>
              </a:ext>
            </a:extLst>
          </p:cNvPr>
          <p:cNvPicPr>
            <a:picLocks noChangeAspect="1"/>
          </p:cNvPicPr>
          <p:nvPr/>
        </p:nvPicPr>
        <p:blipFill>
          <a:blip r:embed="rId3"/>
          <a:stretch>
            <a:fillRect/>
          </a:stretch>
        </p:blipFill>
        <p:spPr>
          <a:xfrm>
            <a:off x="5653087" y="2102627"/>
            <a:ext cx="2714625" cy="3800475"/>
          </a:xfrm>
          <a:prstGeom prst="rect">
            <a:avLst/>
          </a:prstGeom>
        </p:spPr>
      </p:pic>
    </p:spTree>
    <p:extLst>
      <p:ext uri="{BB962C8B-B14F-4D97-AF65-F5344CB8AC3E}">
        <p14:creationId xmlns:p14="http://schemas.microsoft.com/office/powerpoint/2010/main" val="8214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User-defined Functions</a:t>
            </a:r>
          </a:p>
        </p:txBody>
      </p:sp>
      <p:sp>
        <p:nvSpPr>
          <p:cNvPr id="6" name="Text Placeholder 5"/>
          <p:cNvSpPr>
            <a:spLocks noGrp="1"/>
          </p:cNvSpPr>
          <p:nvPr>
            <p:ph type="body" sz="quarter" idx="10"/>
          </p:nvPr>
        </p:nvSpPr>
        <p:spPr>
          <a:xfrm>
            <a:off x="586740" y="1435100"/>
            <a:ext cx="11018520" cy="4419671"/>
          </a:xfrm>
        </p:spPr>
        <p:txBody>
          <a:bodyPr/>
          <a:lstStyle/>
          <a:p>
            <a:pPr lvl="1"/>
            <a:r>
              <a:rPr lang="en-US" sz="2800" dirty="0">
                <a:latin typeface="Segoe UI Semilight" panose="020B0402040204020203" pitchFamily="34" charset="0"/>
                <a:cs typeface="Segoe UI Semilight" panose="020B0402040204020203" pitchFamily="34" charset="0"/>
              </a:rPr>
              <a:t>Scalar function</a:t>
            </a:r>
          </a:p>
          <a:p>
            <a:pPr lvl="2"/>
            <a:r>
              <a:rPr lang="en-US" sz="2400" dirty="0">
                <a:latin typeface="Segoe UI Semilight" panose="020B0402040204020203" pitchFamily="34" charset="0"/>
                <a:cs typeface="Segoe UI Semilight" panose="020B0402040204020203" pitchFamily="34" charset="0"/>
              </a:rPr>
              <a:t>A function with no inputs, or scalar inputs only, and producing a scalar output</a:t>
            </a:r>
          </a:p>
          <a:p>
            <a:pPr lvl="2"/>
            <a:r>
              <a:rPr lang="en-US" sz="2400" dirty="0">
                <a:latin typeface="Segoe UI Semilight" panose="020B0402040204020203" pitchFamily="34" charset="0"/>
                <a:cs typeface="Segoe UI Semilight" panose="020B0402040204020203" pitchFamily="34" charset="0"/>
              </a:rPr>
              <a:t>Used wherever a scalar expression is allowed.</a:t>
            </a:r>
          </a:p>
          <a:p>
            <a:pPr lvl="2"/>
            <a:r>
              <a:rPr lang="en-US" sz="2400" dirty="0">
                <a:latin typeface="Segoe UI Semilight" panose="020B0402040204020203" pitchFamily="34" charset="0"/>
                <a:cs typeface="Segoe UI Semilight" panose="020B0402040204020203" pitchFamily="34" charset="0"/>
              </a:rPr>
              <a:t>May only use the row context in which it is defined, and can only refer to tables (and views) that are in the accessible schema.</a:t>
            </a:r>
          </a:p>
          <a:p>
            <a:pPr lvl="1"/>
            <a:endParaRPr lang="en-US" sz="2800" dirty="0">
              <a:latin typeface="Segoe UI Semilight" panose="020B0402040204020203" pitchFamily="34" charset="0"/>
              <a:cs typeface="Segoe UI Semilight" panose="020B0402040204020203" pitchFamily="34" charset="0"/>
            </a:endParaRPr>
          </a:p>
          <a:p>
            <a:pPr lvl="1"/>
            <a:r>
              <a:rPr lang="en-US" sz="2800" dirty="0">
                <a:latin typeface="Segoe UI Semilight" panose="020B0402040204020203" pitchFamily="34" charset="0"/>
                <a:cs typeface="Segoe UI Semilight" panose="020B0402040204020203" pitchFamily="34" charset="0"/>
              </a:rPr>
              <a:t>Tabular function:</a:t>
            </a:r>
          </a:p>
          <a:p>
            <a:pPr lvl="2"/>
            <a:r>
              <a:rPr lang="en-US" sz="2400" dirty="0">
                <a:latin typeface="Segoe UI Semilight" panose="020B0402040204020203" pitchFamily="34" charset="0"/>
                <a:cs typeface="Segoe UI Semilight" panose="020B0402040204020203" pitchFamily="34" charset="0"/>
              </a:rPr>
              <a:t>A function with no inputs, or at least one tabular input, and producing a tabular output.</a:t>
            </a:r>
          </a:p>
          <a:p>
            <a:pPr lvl="2"/>
            <a:r>
              <a:rPr lang="en-US" sz="2400" dirty="0">
                <a:latin typeface="Segoe UI Semilight" panose="020B0402040204020203" pitchFamily="34" charset="0"/>
                <a:cs typeface="Segoe UI Semilight" panose="020B0402040204020203" pitchFamily="34" charset="0"/>
              </a:rPr>
              <a:t>Used wherever a tabular expression is allowed.</a:t>
            </a:r>
            <a:endParaRPr lang="en-US" dirty="0"/>
          </a:p>
        </p:txBody>
      </p:sp>
    </p:spTree>
    <p:extLst>
      <p:ext uri="{BB962C8B-B14F-4D97-AF65-F5344CB8AC3E}">
        <p14:creationId xmlns:p14="http://schemas.microsoft.com/office/powerpoint/2010/main" val="41720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extLst>
              <p:ext uri="{D42A27DB-BD31-4B8C-83A1-F6EECF244321}">
                <p14:modId xmlns:p14="http://schemas.microsoft.com/office/powerpoint/2010/main" val="1674902866"/>
              </p:ext>
            </p:extLst>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cs typeface="Times New Roman" panose="02020603050405020304" pitchFamily="18" charset="0"/>
                        </a:rPr>
                        <a:t>Security Center + Azure Defender</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I</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Azure Defender</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 consistent multi-cloud and on-premises management platform. 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spTree>
    <p:extLst>
      <p:ext uri="{BB962C8B-B14F-4D97-AF65-F5344CB8AC3E}">
        <p14:creationId xmlns:p14="http://schemas.microsoft.com/office/powerpoint/2010/main" val="386886066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TODO</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Best Practices</a:t>
            </a:r>
          </a:p>
          <a:p>
            <a:pPr marL="281677" lvl="1" indent="0">
              <a:buNone/>
            </a:pPr>
            <a:r>
              <a:rPr lang="en-US" sz="1961" dirty="0">
                <a:solidFill>
                  <a:schemeClr val="tx1"/>
                </a:solidFill>
              </a:rPr>
              <a:t>TODO</a:t>
            </a: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t>
            </a:r>
          </a:p>
          <a:p>
            <a:pPr>
              <a:lnSpc>
                <a:spcPct val="100000"/>
              </a:lnSpc>
              <a:spcAft>
                <a:spcPts val="1000"/>
              </a:spcAft>
            </a:pPr>
            <a:r>
              <a:rPr lang="en-US" sz="1800" dirty="0"/>
              <a:t>It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spTree>
    <p:extLst>
      <p:ext uri="{BB962C8B-B14F-4D97-AF65-F5344CB8AC3E}">
        <p14:creationId xmlns:p14="http://schemas.microsoft.com/office/powerpoint/2010/main" val="255031420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spTree>
    <p:extLst>
      <p:ext uri="{BB962C8B-B14F-4D97-AF65-F5344CB8AC3E}">
        <p14:creationId xmlns:p14="http://schemas.microsoft.com/office/powerpoint/2010/main" val="242392335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10337</TotalTime>
  <Words>8839</Words>
  <Application>Microsoft Office PowerPoint</Application>
  <PresentationFormat>Widescreen</PresentationFormat>
  <Paragraphs>945</Paragraphs>
  <Slides>139</Slides>
  <Notes>99</Notes>
  <HiddenSlides>0</HiddenSlides>
  <MMClips>2</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139</vt:i4>
      </vt:variant>
    </vt:vector>
  </HeadingPairs>
  <TitlesOfParts>
    <vt:vector size="158" baseType="lpstr">
      <vt:lpstr>Arial</vt:lpstr>
      <vt:lpstr>Arial Nova</vt:lpstr>
      <vt:lpstr>Avenir Next LT Pro</vt:lpstr>
      <vt:lpstr>Avenir Next LT Pro Light</vt:lpstr>
      <vt:lpstr>Calibri</vt:lpstr>
      <vt:lpstr>Consolas</vt:lpstr>
      <vt:lpstr>Crimson Pro</vt:lpstr>
      <vt:lpstr>MentiText</vt:lpstr>
      <vt:lpstr>Open Sans</vt:lpstr>
      <vt:lpstr>Proxima Nova</vt:lpstr>
      <vt:lpstr>Segoe UI</vt:lpstr>
      <vt:lpstr>Segoe UI Light</vt:lpstr>
      <vt:lpstr>Segoe UI Semibold</vt:lpstr>
      <vt:lpstr>Segoe UI Semilight</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Log Analytics</vt:lpstr>
      <vt:lpstr>Log Analytics Workspace</vt:lpstr>
      <vt:lpstr>Log Analytics – Architecture</vt:lpstr>
      <vt:lpstr>Azure Data Explorer</vt:lpstr>
      <vt:lpstr>Log Analytics – Dedicated Cluster</vt:lpstr>
      <vt:lpstr>Log Analytics – Dedicated Cluster Features</vt:lpstr>
      <vt:lpstr>Agents, agents and more agents</vt:lpstr>
      <vt:lpstr>Focus on what’s important</vt:lpstr>
      <vt:lpstr>Pricing / Estimating / ADX</vt:lpstr>
      <vt:lpstr>Pay-As-You-Go</vt:lpstr>
      <vt:lpstr>Retention</vt:lpstr>
      <vt:lpstr>Alert Rules</vt:lpstr>
      <vt:lpstr>Notifications</vt:lpstr>
      <vt:lpstr>Notifications (SMS and Voice)</vt:lpstr>
      <vt:lpstr>Commitment Tiers</vt:lpstr>
      <vt:lpstr>Solutions</vt:lpstr>
      <vt:lpstr>Types of Solutions</vt:lpstr>
      <vt:lpstr>Solution Targeting</vt:lpstr>
      <vt:lpstr>Solutions + Cost</vt:lpstr>
      <vt:lpstr>30, 90 days, oh my.</vt:lpstr>
      <vt:lpstr>Retention</vt:lpstr>
      <vt:lpstr>Export</vt:lpstr>
      <vt:lpstr>Export – Targets</vt:lpstr>
      <vt:lpstr>Export – Logic App</vt:lpstr>
      <vt:lpstr>Connector Limits</vt:lpstr>
      <vt:lpstr>Data Lake + Python + Machine Learning</vt:lpstr>
      <vt:lpstr>Purging and Compliance</vt:lpstr>
      <vt:lpstr>Purging</vt:lpstr>
      <vt:lpstr>Purging – Why?</vt:lpstr>
      <vt:lpstr>Purging – What?</vt:lpstr>
      <vt:lpstr>Purging – How?</vt:lpstr>
      <vt:lpstr>Azure Automation Accounts</vt:lpstr>
      <vt:lpstr>Automation Accounts</vt:lpstr>
      <vt:lpstr>Services</vt:lpstr>
      <vt:lpstr>Process Automation</vt:lpstr>
      <vt:lpstr>Hybrid Runbook Worker</vt:lpstr>
      <vt:lpstr>Hybrid Runbook Worker Architecture</vt:lpstr>
      <vt:lpstr>Hybrid Runbook Worker Architecture (Cont)</vt:lpstr>
      <vt:lpstr>Configuration Management</vt:lpstr>
      <vt:lpstr>Update Management</vt:lpstr>
      <vt:lpstr>Shared Capabilities</vt:lpstr>
      <vt:lpstr>Common Scenarios</vt:lpstr>
      <vt:lpstr>Log Analytics + Linking</vt:lpstr>
      <vt:lpstr>Linking + Regions</vt:lpstr>
      <vt:lpstr>Deploying with ARM</vt:lpstr>
      <vt:lpstr>Kusto Query Language</vt:lpstr>
      <vt:lpstr>Kusto Query Language (KQL)</vt:lpstr>
      <vt:lpstr>Selecting Data</vt:lpstr>
      <vt:lpstr>KQL – Common Operators</vt:lpstr>
      <vt:lpstr>Functions</vt:lpstr>
      <vt:lpstr>Built-In Functions</vt:lpstr>
      <vt:lpstr>User-defined Functions</vt:lpstr>
      <vt:lpstr>PowerPoint Presentation</vt:lpstr>
      <vt:lpstr>PowerPoint Presentation</vt:lpstr>
      <vt:lpstr>Azure Lighthouse</vt:lpstr>
      <vt:lpstr>Azure Lighthouse</vt:lpstr>
      <vt:lpstr>Azure Lighthouse Architecture</vt:lpstr>
      <vt:lpstr>Azure Arc</vt:lpstr>
      <vt:lpstr>Azure Arc</vt:lpstr>
      <vt:lpstr>Supported Service</vt:lpstr>
      <vt:lpstr>Azure Arc Architecture</vt:lpstr>
      <vt:lpstr>Azure Arc + Azure Security Center</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IoT Security</vt:lpstr>
      <vt:lpstr>Agent-based</vt:lpstr>
      <vt:lpstr>Agentless-based (IoT Sensors)</vt:lpstr>
      <vt:lpstr>Offline</vt:lpstr>
      <vt:lpstr>Best Practices</vt:lpstr>
      <vt:lpstr>Question…</vt:lpstr>
      <vt:lpstr>Best Practices</vt:lpstr>
      <vt:lpstr>Session and Lab Environment</vt:lpstr>
      <vt:lpstr>PowerPoint Presentation</vt:lpstr>
      <vt:lpstr>PowerPoint Presentation</vt:lpstr>
      <vt:lpstr>PowerPoint Presentation</vt:lpstr>
      <vt:lpstr>PowerPoint Presentation</vt:lpstr>
      <vt:lpstr>DEMO: How to whiteboard designs</vt:lpstr>
      <vt:lpstr>Breakout Activity:  Azure Defender</vt:lpstr>
      <vt:lpstr>DEMO: How to access your lab environment</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435</cp:revision>
  <dcterms:created xsi:type="dcterms:W3CDTF">2020-05-01T23:34:12Z</dcterms:created>
  <dcterms:modified xsi:type="dcterms:W3CDTF">2021-06-19T18:26:03Z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